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73" r:id="rId3"/>
    <p:sldId id="257" r:id="rId4"/>
    <p:sldId id="315" r:id="rId5"/>
    <p:sldId id="284" r:id="rId6"/>
    <p:sldId id="317" r:id="rId7"/>
    <p:sldId id="308" r:id="rId8"/>
    <p:sldId id="313" r:id="rId9"/>
    <p:sldId id="318" r:id="rId10"/>
    <p:sldId id="292" r:id="rId11"/>
    <p:sldId id="316" r:id="rId12"/>
    <p:sldId id="314" r:id="rId13"/>
    <p:sldId id="309" r:id="rId14"/>
    <p:sldId id="310" r:id="rId15"/>
    <p:sldId id="298" r:id="rId16"/>
    <p:sldId id="319" r:id="rId17"/>
    <p:sldId id="291" r:id="rId18"/>
    <p:sldId id="263" r:id="rId19"/>
    <p:sldId id="296" r:id="rId20"/>
    <p:sldId id="269" r:id="rId21"/>
    <p:sldId id="307" r:id="rId22"/>
    <p:sldId id="300" r:id="rId23"/>
    <p:sldId id="311" r:id="rId24"/>
    <p:sldId id="304" r:id="rId25"/>
    <p:sldId id="312" r:id="rId26"/>
    <p:sldId id="306" r:id="rId27"/>
    <p:sldId id="305" r:id="rId28"/>
    <p:sldId id="297" r:id="rId29"/>
    <p:sldId id="295" r:id="rId30"/>
    <p:sldId id="272" r:id="rId31"/>
    <p:sldId id="303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4"/>
    <p:restoredTop sz="94649"/>
  </p:normalViewPr>
  <p:slideViewPr>
    <p:cSldViewPr snapToGrid="0">
      <p:cViewPr>
        <p:scale>
          <a:sx n="125" d="100"/>
          <a:sy n="125" d="100"/>
        </p:scale>
        <p:origin x="912" y="10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386ff14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386ff14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d93295c2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d93295c2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42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86ff148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86ff148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29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tp.ebi.ac.uk/pub/software/bigsi/nat_biotech_2018/ctx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40584" y="691762"/>
            <a:ext cx="8520600" cy="16530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 microbes on a flash drive</a:t>
            </a:r>
            <a:br>
              <a:rPr lang="en" dirty="0"/>
            </a:br>
            <a:r>
              <a:rPr lang="en" sz="3200" dirty="0"/>
              <a:t>(work in progress)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0584" y="2675099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Karel Břinda</a:t>
            </a:r>
            <a:br>
              <a:rPr lang="en-US" dirty="0"/>
            </a:br>
            <a:r>
              <a:rPr lang="en-US" sz="1600" dirty="0"/>
              <a:t>Joint work with Simone </a:t>
            </a:r>
            <a:r>
              <a:rPr lang="en-US" sz="1600" dirty="0" err="1"/>
              <a:t>Pignotti</a:t>
            </a:r>
            <a:r>
              <a:rPr lang="en-US" sz="1600" dirty="0"/>
              <a:t>, Kamil </a:t>
            </a:r>
            <a:r>
              <a:rPr lang="en-US" sz="1600" dirty="0" err="1"/>
              <a:t>Salikhov</a:t>
            </a:r>
            <a:r>
              <a:rPr lang="en-US" sz="1600" dirty="0"/>
              <a:t>, Rayan </a:t>
            </a:r>
            <a:r>
              <a:rPr lang="en-US" sz="1600" dirty="0" err="1"/>
              <a:t>Chikhi</a:t>
            </a:r>
            <a:r>
              <a:rPr lang="en-US" sz="1600" dirty="0"/>
              <a:t>, </a:t>
            </a:r>
            <a:r>
              <a:rPr lang="en-US" sz="1600" dirty="0" err="1"/>
              <a:t>Zamin</a:t>
            </a:r>
            <a:r>
              <a:rPr lang="en-US" sz="1600" dirty="0"/>
              <a:t> Iqbal,</a:t>
            </a:r>
            <a:br>
              <a:rPr lang="en-US" sz="1600" dirty="0"/>
            </a:br>
            <a:r>
              <a:rPr lang="en-US" sz="1600" dirty="0"/>
              <a:t>Gregory Kucherov, Michael </a:t>
            </a:r>
            <a:r>
              <a:rPr lang="en-US" sz="1600" dirty="0" err="1"/>
              <a:t>Baym</a:t>
            </a:r>
            <a:endParaRPr lang="en-US" sz="1600" dirty="0"/>
          </a:p>
        </p:txBody>
      </p:sp>
      <p:pic>
        <p:nvPicPr>
          <p:cNvPr id="2050" name="Picture 2" descr="Image result for harvard medical school logo">
            <a:extLst>
              <a:ext uri="{FF2B5EF4-FFF2-40B4-BE49-F238E27FC236}">
                <a16:creationId xmlns:a16="http://schemas.microsoft.com/office/drawing/2014/main" id="{20989476-D43B-0D4B-8A2E-9457822E3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14080" r="7015" b="8662"/>
          <a:stretch/>
        </p:blipFill>
        <p:spPr bwMode="auto">
          <a:xfrm>
            <a:off x="7386320" y="4598079"/>
            <a:ext cx="1059896" cy="29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B246514C-DBF8-AA46-92A3-443A2BE55362}"/>
              </a:ext>
            </a:extLst>
          </p:cNvPr>
          <p:cNvSpPr txBox="1">
            <a:spLocks/>
          </p:cNvSpPr>
          <p:nvPr/>
        </p:nvSpPr>
        <p:spPr>
          <a:xfrm>
            <a:off x="2275844" y="4350900"/>
            <a:ext cx="445008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dirty="0"/>
              <a:t>DSB 2021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A45B4C-C84A-F440-86E4-E530384E04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944DD-E37F-A440-8831-AD14C7AB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85" y="716040"/>
            <a:ext cx="5371068" cy="47146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6724B-253F-E149-B0D3-B17DCDECF00D}"/>
              </a:ext>
            </a:extLst>
          </p:cNvPr>
          <p:cNvSpPr/>
          <p:nvPr/>
        </p:nvSpPr>
        <p:spPr>
          <a:xfrm>
            <a:off x="555540" y="656095"/>
            <a:ext cx="2314833" cy="34104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3EA8D6-9164-FA4A-9A8F-9299468F0B38}"/>
              </a:ext>
            </a:extLst>
          </p:cNvPr>
          <p:cNvSpPr/>
          <p:nvPr/>
        </p:nvSpPr>
        <p:spPr>
          <a:xfrm>
            <a:off x="2870373" y="716039"/>
            <a:ext cx="4053016" cy="242942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1E1F4C-75B0-D94E-A9D9-3931D263A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00" y="83395"/>
            <a:ext cx="8832300" cy="572700"/>
          </a:xfrm>
        </p:spPr>
        <p:txBody>
          <a:bodyPr/>
          <a:lstStyle/>
          <a:p>
            <a:r>
              <a:rPr lang="en-US" dirty="0"/>
              <a:t>Sample species identification ≈ Voronoi decomposition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A4FDD6-E065-8D40-BC38-89477C64ED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037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F7EB07-E946-3A4D-BABE-F05F0E7E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 2: Hierarchical representation of</a:t>
            </a:r>
            <a:br>
              <a:rPr lang="en-US" dirty="0"/>
            </a:br>
            <a:r>
              <a:rPr lang="en-US" i="1" dirty="0"/>
              <a:t>k</a:t>
            </a:r>
            <a:r>
              <a:rPr lang="en-US" dirty="0"/>
              <a:t>-mer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64810-9BD5-A849-BD76-CF2D9554AA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082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CCCF5C-9A5A-BB42-94DE-922E311D6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941" y="681202"/>
            <a:ext cx="5357171" cy="4124548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345E206-C466-9C4D-A721-2D2AA7339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8502"/>
            <a:ext cx="8520600" cy="572700"/>
          </a:xfrm>
        </p:spPr>
        <p:txBody>
          <a:bodyPr/>
          <a:lstStyle/>
          <a:p>
            <a:r>
              <a:rPr lang="en-US" dirty="0"/>
              <a:t>Let’s look at </a:t>
            </a:r>
            <a:r>
              <a:rPr lang="en-US" i="1" dirty="0"/>
              <a:t>k</a:t>
            </a:r>
            <a:r>
              <a:rPr lang="en-US" dirty="0"/>
              <a:t>-mer sets within a single species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B01E03-B7C2-F54F-87B6-264BE875D4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8996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62A5A-6B8F-9B47-B22A-9DFC186D6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51"/>
          <a:stretch/>
        </p:blipFill>
        <p:spPr>
          <a:xfrm>
            <a:off x="1268628" y="3128564"/>
            <a:ext cx="5550936" cy="13116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E4127F-F7E7-4E4A-8CA7-AB2E835BA5FF}"/>
              </a:ext>
            </a:extLst>
          </p:cNvPr>
          <p:cNvSpPr/>
          <p:nvPr/>
        </p:nvSpPr>
        <p:spPr>
          <a:xfrm>
            <a:off x="4197859" y="3120326"/>
            <a:ext cx="621437" cy="5504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7A9FA0-DDF8-464D-B96D-9242CF31D7F3}"/>
              </a:ext>
            </a:extLst>
          </p:cNvPr>
          <p:cNvSpPr/>
          <p:nvPr/>
        </p:nvSpPr>
        <p:spPr>
          <a:xfrm>
            <a:off x="2542054" y="3128564"/>
            <a:ext cx="621437" cy="5504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952966-3655-6346-9A58-ADA82A987037}"/>
              </a:ext>
            </a:extLst>
          </p:cNvPr>
          <p:cNvSpPr/>
          <p:nvPr/>
        </p:nvSpPr>
        <p:spPr>
          <a:xfrm>
            <a:off x="4148432" y="3696974"/>
            <a:ext cx="621437" cy="5504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BF6F6-21E5-7E48-83D5-19924962BAEB}"/>
              </a:ext>
            </a:extLst>
          </p:cNvPr>
          <p:cNvSpPr/>
          <p:nvPr/>
        </p:nvSpPr>
        <p:spPr>
          <a:xfrm>
            <a:off x="5474724" y="3688736"/>
            <a:ext cx="621437" cy="5504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11E87B-2011-354E-AF2E-390E8198FC2C}"/>
              </a:ext>
            </a:extLst>
          </p:cNvPr>
          <p:cNvSpPr/>
          <p:nvPr/>
        </p:nvSpPr>
        <p:spPr>
          <a:xfrm>
            <a:off x="2163113" y="3688737"/>
            <a:ext cx="621437" cy="5504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561B1A-4933-A64E-8E54-AB9809A68267}"/>
              </a:ext>
            </a:extLst>
          </p:cNvPr>
          <p:cNvSpPr/>
          <p:nvPr/>
        </p:nvSpPr>
        <p:spPr>
          <a:xfrm>
            <a:off x="3547070" y="3696974"/>
            <a:ext cx="621437" cy="5504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06673-C252-BD4C-B63E-773CEFC74CDC}"/>
              </a:ext>
            </a:extLst>
          </p:cNvPr>
          <p:cNvSpPr/>
          <p:nvPr/>
        </p:nvSpPr>
        <p:spPr>
          <a:xfrm>
            <a:off x="5911329" y="3136801"/>
            <a:ext cx="621437" cy="5504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EA33D-3E83-3843-9FB0-7CF791EA8701}"/>
              </a:ext>
            </a:extLst>
          </p:cNvPr>
          <p:cNvSpPr txBox="1"/>
          <p:nvPr/>
        </p:nvSpPr>
        <p:spPr>
          <a:xfrm>
            <a:off x="11524735" y="2150076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8B7B53-3131-F647-BC1D-EE99B4D4581B}"/>
              </a:ext>
            </a:extLst>
          </p:cNvPr>
          <p:cNvSpPr txBox="1"/>
          <p:nvPr/>
        </p:nvSpPr>
        <p:spPr>
          <a:xfrm>
            <a:off x="1725231" y="4574995"/>
            <a:ext cx="4945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Many </a:t>
            </a:r>
            <a:r>
              <a:rPr lang="en-US" sz="2400" i="1" dirty="0"/>
              <a:t>k</a:t>
            </a:r>
            <a:r>
              <a:rPr lang="en-US" sz="2400" dirty="0"/>
              <a:t>-mer redundancies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1BEB55-F0B4-7E4F-AC3F-5FA79B2C1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09"/>
          <a:stretch/>
        </p:blipFill>
        <p:spPr>
          <a:xfrm>
            <a:off x="1252572" y="853597"/>
            <a:ext cx="5550936" cy="219933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A45301EA-4F5F-A947-8FE2-E520E3EC7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8459"/>
            <a:ext cx="8520600" cy="572700"/>
          </a:xfrm>
        </p:spPr>
        <p:txBody>
          <a:bodyPr/>
          <a:lstStyle/>
          <a:p>
            <a:r>
              <a:rPr lang="en-US" dirty="0"/>
              <a:t>Hierarchical representation of species’ </a:t>
            </a:r>
            <a:r>
              <a:rPr lang="en-US" i="1" dirty="0"/>
              <a:t>k</a:t>
            </a:r>
            <a:r>
              <a:rPr lang="en-US" dirty="0"/>
              <a:t>-mer sets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B1DBF67-D629-EE4B-BAC9-39BBFA780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5628" y="743822"/>
            <a:ext cx="3941125" cy="949497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Mashtree</a:t>
            </a:r>
            <a:r>
              <a:rPr lang="en-US" dirty="0">
                <a:solidFill>
                  <a:schemeClr val="tx1"/>
                </a:solidFill>
              </a:rPr>
              <a:t> [</a:t>
            </a:r>
            <a:r>
              <a:rPr lang="en-US" dirty="0" err="1">
                <a:solidFill>
                  <a:schemeClr val="tx1"/>
                </a:solidFill>
              </a:rPr>
              <a:t>Katz&amp;al</a:t>
            </a:r>
            <a:r>
              <a:rPr lang="en-US" dirty="0">
                <a:solidFill>
                  <a:schemeClr val="tx1"/>
                </a:solidFill>
              </a:rPr>
              <a:t>., </a:t>
            </a:r>
            <a:r>
              <a:rPr lang="en-US" i="1" dirty="0">
                <a:solidFill>
                  <a:schemeClr val="tx1"/>
                </a:solidFill>
              </a:rPr>
              <a:t>JOSS</a:t>
            </a:r>
            <a:r>
              <a:rPr lang="en-US" dirty="0">
                <a:solidFill>
                  <a:schemeClr val="tx1"/>
                </a:solidFill>
              </a:rPr>
              <a:t>, 2019]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- Mash for distance matrix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200" dirty="0">
                <a:solidFill>
                  <a:schemeClr val="tx1"/>
                </a:solidFill>
              </a:rPr>
              <a:t>[</a:t>
            </a:r>
            <a:r>
              <a:rPr lang="en-US" sz="1200" dirty="0" err="1">
                <a:solidFill>
                  <a:schemeClr val="tx1"/>
                </a:solidFill>
              </a:rPr>
              <a:t>Ondov&amp;al</a:t>
            </a:r>
            <a:r>
              <a:rPr lang="en-US" sz="1200" dirty="0">
                <a:solidFill>
                  <a:schemeClr val="tx1"/>
                </a:solidFill>
              </a:rPr>
              <a:t>., </a:t>
            </a:r>
            <a:r>
              <a:rPr lang="en-US" sz="1200" i="1" dirty="0" err="1">
                <a:solidFill>
                  <a:schemeClr val="tx1"/>
                </a:solidFill>
              </a:rPr>
              <a:t>Genom</a:t>
            </a:r>
            <a:r>
              <a:rPr lang="en-US" sz="1200" i="1" dirty="0">
                <a:solidFill>
                  <a:schemeClr val="tx1"/>
                </a:solidFill>
              </a:rPr>
              <a:t> Biol</a:t>
            </a:r>
            <a:r>
              <a:rPr lang="en-US" sz="1200" dirty="0">
                <a:solidFill>
                  <a:schemeClr val="tx1"/>
                </a:solidFill>
              </a:rPr>
              <a:t>, 2016]</a:t>
            </a:r>
            <a:endParaRPr lang="en-US" sz="1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en-US" sz="1400" dirty="0" err="1">
                <a:solidFill>
                  <a:schemeClr val="tx1"/>
                </a:solidFill>
              </a:rPr>
              <a:t>QuickTree</a:t>
            </a:r>
            <a:r>
              <a:rPr lang="en-US" sz="1400" dirty="0">
                <a:solidFill>
                  <a:schemeClr val="tx1"/>
                </a:solidFill>
              </a:rPr>
              <a:t> for neighbor joining</a:t>
            </a:r>
          </a:p>
          <a:p>
            <a:pPr marL="114300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	[</a:t>
            </a:r>
            <a:r>
              <a:rPr lang="en-US" sz="1200" dirty="0" err="1">
                <a:solidFill>
                  <a:schemeClr val="tx1"/>
                </a:solidFill>
              </a:rPr>
              <a:t>Howe&amp;al</a:t>
            </a:r>
            <a:r>
              <a:rPr lang="en-US" sz="1200" dirty="0">
                <a:solidFill>
                  <a:schemeClr val="tx1"/>
                </a:solidFill>
              </a:rPr>
              <a:t>., </a:t>
            </a:r>
            <a:r>
              <a:rPr lang="en-US" sz="1200" i="1" dirty="0">
                <a:solidFill>
                  <a:schemeClr val="tx1"/>
                </a:solidFill>
              </a:rPr>
              <a:t>Bioinformatics</a:t>
            </a:r>
            <a:r>
              <a:rPr lang="en-US" sz="1200" dirty="0">
                <a:solidFill>
                  <a:schemeClr val="tx1"/>
                </a:solidFill>
              </a:rPr>
              <a:t>, 2002]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FA5DD6-DC44-644C-93A8-385D7EFF2BE5}"/>
              </a:ext>
            </a:extLst>
          </p:cNvPr>
          <p:cNvGrpSpPr/>
          <p:nvPr/>
        </p:nvGrpSpPr>
        <p:grpSpPr>
          <a:xfrm>
            <a:off x="6001615" y="2088807"/>
            <a:ext cx="2830685" cy="949497"/>
            <a:chOff x="6083341" y="1955043"/>
            <a:chExt cx="2445681" cy="949497"/>
          </a:xfrm>
        </p:grpSpPr>
        <p:sp>
          <p:nvSpPr>
            <p:cNvPr id="24" name="Text Placeholder 22">
              <a:extLst>
                <a:ext uri="{FF2B5EF4-FFF2-40B4-BE49-F238E27FC236}">
                  <a16:creationId xmlns:a16="http://schemas.microsoft.com/office/drawing/2014/main" id="{974A1F78-754D-CD46-8447-440738448B98}"/>
                </a:ext>
              </a:extLst>
            </p:cNvPr>
            <p:cNvSpPr txBox="1">
              <a:spLocks/>
            </p:cNvSpPr>
            <p:nvPr/>
          </p:nvSpPr>
          <p:spPr>
            <a:xfrm>
              <a:off x="6473640" y="1955043"/>
              <a:ext cx="2055382" cy="949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indent="0">
                <a:buNone/>
              </a:pPr>
              <a:r>
                <a:rPr lang="en-US" sz="1400" dirty="0">
                  <a:solidFill>
                    <a:schemeClr val="tx1"/>
                  </a:solidFill>
                </a:rPr>
                <a:t>Tree inference – the main bottleneck (worse than O(n²))</a:t>
              </a:r>
            </a:p>
          </p:txBody>
        </p:sp>
        <p:pic>
          <p:nvPicPr>
            <p:cNvPr id="1026" name="Picture 2" descr="Image result for attention">
              <a:extLst>
                <a:ext uri="{FF2B5EF4-FFF2-40B4-BE49-F238E27FC236}">
                  <a16:creationId xmlns:a16="http://schemas.microsoft.com/office/drawing/2014/main" id="{DA6CAED9-BDF4-5841-8239-6813FC545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341" y="2116031"/>
              <a:ext cx="562311" cy="56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A0C14AC7-A805-4845-99A2-82B6A8C93E5A}"/>
              </a:ext>
            </a:extLst>
          </p:cNvPr>
          <p:cNvSpPr txBox="1">
            <a:spLocks/>
          </p:cNvSpPr>
          <p:nvPr/>
        </p:nvSpPr>
        <p:spPr>
          <a:xfrm>
            <a:off x="311699" y="989061"/>
            <a:ext cx="2948951" cy="6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1400" dirty="0">
                <a:solidFill>
                  <a:schemeClr val="tx1"/>
                </a:solidFill>
              </a:rPr>
              <a:t>Individual organisms are a result of an evolutionary process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5812D765-30FF-1C43-834B-09243E03C6DE}"/>
              </a:ext>
            </a:extLst>
          </p:cNvPr>
          <p:cNvSpPr txBox="1">
            <a:spLocks/>
          </p:cNvSpPr>
          <p:nvPr/>
        </p:nvSpPr>
        <p:spPr>
          <a:xfrm>
            <a:off x="288444" y="1907302"/>
            <a:ext cx="2119778" cy="94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1400" dirty="0">
                <a:solidFill>
                  <a:schemeClr val="tx1"/>
                </a:solidFill>
              </a:rPr>
              <a:t>The underlying phylogenetic tree can guide data compression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6F6232-70C7-6144-8194-FF2518DC33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11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9" grpId="1"/>
      <p:bldP spid="22" grpId="0"/>
      <p:bldP spid="23" grpId="0" build="p"/>
      <p:bldP spid="26" grpId="0" build="p"/>
      <p:bldP spid="2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62A5A-6B8F-9B47-B22A-9DFC186D6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628" y="909438"/>
            <a:ext cx="5550936" cy="3530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5EA33D-3E83-3843-9FB0-7CF791EA8701}"/>
              </a:ext>
            </a:extLst>
          </p:cNvPr>
          <p:cNvSpPr txBox="1"/>
          <p:nvPr/>
        </p:nvSpPr>
        <p:spPr>
          <a:xfrm>
            <a:off x="11524735" y="2150076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82B74A-1A4A-D343-919A-9355B0743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53063"/>
            <a:ext cx="8832300" cy="572700"/>
          </a:xfrm>
        </p:spPr>
        <p:txBody>
          <a:bodyPr/>
          <a:lstStyle/>
          <a:p>
            <a:r>
              <a:rPr lang="en-US" i="1" dirty="0"/>
              <a:t>K</a:t>
            </a:r>
            <a:r>
              <a:rPr lang="en-US" dirty="0"/>
              <a:t>-mer propagation to reorder (simplify) the </a:t>
            </a:r>
            <a:r>
              <a:rPr lang="en-US" i="1" dirty="0"/>
              <a:t>k</a:t>
            </a:r>
            <a:r>
              <a:rPr lang="en-US" dirty="0"/>
              <a:t>-mer data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D910DA-876E-D74A-8409-B0006AF35368}"/>
              </a:ext>
            </a:extLst>
          </p:cNvPr>
          <p:cNvGrpSpPr/>
          <p:nvPr/>
        </p:nvGrpSpPr>
        <p:grpSpPr>
          <a:xfrm>
            <a:off x="4901513" y="1573322"/>
            <a:ext cx="1379166" cy="621926"/>
            <a:chOff x="4901513" y="1573322"/>
            <a:chExt cx="1379166" cy="62192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97CD0D-47DC-F04E-9334-D13F40855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402" t="4183" r="347"/>
            <a:stretch/>
          </p:blipFill>
          <p:spPr>
            <a:xfrm>
              <a:off x="4901513" y="1573322"/>
              <a:ext cx="634314" cy="60545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3A6D651-8333-FC47-B100-5BFED7FC9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1113" y="1622548"/>
              <a:ext cx="769566" cy="57270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0A53F01-CC53-B243-B174-12CCCAF82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606" y="606713"/>
            <a:ext cx="1080178" cy="60545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B7C8DFC-4866-4A4D-9F64-F661CC806B97}"/>
              </a:ext>
            </a:extLst>
          </p:cNvPr>
          <p:cNvGrpSpPr/>
          <p:nvPr/>
        </p:nvGrpSpPr>
        <p:grpSpPr>
          <a:xfrm>
            <a:off x="3609197" y="2120340"/>
            <a:ext cx="2854713" cy="2077763"/>
            <a:chOff x="3609197" y="2120340"/>
            <a:chExt cx="2854713" cy="2077763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54C7A69-E04A-714B-AB9E-A731B885B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1266" y="2120340"/>
              <a:ext cx="759568" cy="979700"/>
            </a:xfrm>
            <a:prstGeom prst="straightConnector1">
              <a:avLst/>
            </a:prstGeom>
            <a:ln w="1079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3B412AA-3561-3E4F-A545-FC22624F02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40834" y="2150076"/>
              <a:ext cx="755673" cy="936874"/>
            </a:xfrm>
            <a:prstGeom prst="straightConnector1">
              <a:avLst/>
            </a:prstGeom>
            <a:ln w="1079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9250D47-3315-2D48-A186-41D7536B28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197" y="3708253"/>
              <a:ext cx="472069" cy="489850"/>
            </a:xfrm>
            <a:prstGeom prst="straightConnector1">
              <a:avLst/>
            </a:prstGeom>
            <a:ln w="69850">
              <a:solidFill>
                <a:schemeClr val="accent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F283EA3-83D5-6148-940E-D625A328EA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09197" y="3708253"/>
              <a:ext cx="472070" cy="489850"/>
            </a:xfrm>
            <a:prstGeom prst="straightConnector1">
              <a:avLst/>
            </a:prstGeom>
            <a:ln w="69850">
              <a:solidFill>
                <a:schemeClr val="accent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B63946D-5342-3C45-A6B7-8F7E23EE1E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1840" y="3155529"/>
              <a:ext cx="472069" cy="489850"/>
            </a:xfrm>
            <a:prstGeom prst="straightConnector1">
              <a:avLst/>
            </a:prstGeom>
            <a:ln w="69850">
              <a:solidFill>
                <a:schemeClr val="accent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A25E79E-7C62-E544-82C7-C124C80EE6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91840" y="3155529"/>
              <a:ext cx="472070" cy="489850"/>
            </a:xfrm>
            <a:prstGeom prst="straightConnector1">
              <a:avLst/>
            </a:prstGeom>
            <a:ln w="69850">
              <a:solidFill>
                <a:schemeClr val="accent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2D06797-934C-8E43-A609-5DD548E391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6507" y="3703179"/>
              <a:ext cx="472069" cy="489850"/>
            </a:xfrm>
            <a:prstGeom prst="straightConnector1">
              <a:avLst/>
            </a:prstGeom>
            <a:ln w="69850">
              <a:solidFill>
                <a:schemeClr val="accent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FE1CFC1-36E3-C140-B7A9-CF5D1D4BD1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6507" y="3703179"/>
              <a:ext cx="472070" cy="489850"/>
            </a:xfrm>
            <a:prstGeom prst="straightConnector1">
              <a:avLst/>
            </a:prstGeom>
            <a:ln w="69850">
              <a:solidFill>
                <a:schemeClr val="accent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74E0C1A-DD19-8E42-BD5A-D88810AF0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0998" y="3703179"/>
              <a:ext cx="472069" cy="489850"/>
            </a:xfrm>
            <a:prstGeom prst="straightConnector1">
              <a:avLst/>
            </a:prstGeom>
            <a:ln w="69850">
              <a:solidFill>
                <a:schemeClr val="accent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9E3EA83-34B9-0C4E-A829-6F10AF01F8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70998" y="3703179"/>
              <a:ext cx="472070" cy="489850"/>
            </a:xfrm>
            <a:prstGeom prst="straightConnector1">
              <a:avLst/>
            </a:prstGeom>
            <a:ln w="69850">
              <a:solidFill>
                <a:schemeClr val="accent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07F4636-1430-B246-9CFC-31E9CE668A34}"/>
              </a:ext>
            </a:extLst>
          </p:cNvPr>
          <p:cNvGrpSpPr/>
          <p:nvPr/>
        </p:nvGrpSpPr>
        <p:grpSpPr>
          <a:xfrm>
            <a:off x="2202878" y="1212163"/>
            <a:ext cx="3332949" cy="2980866"/>
            <a:chOff x="2202878" y="1212163"/>
            <a:chExt cx="3332949" cy="2980866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F862F8D-662B-6D49-8B05-B8E9031D5C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3757" y="1641387"/>
              <a:ext cx="472069" cy="489850"/>
            </a:xfrm>
            <a:prstGeom prst="straightConnector1">
              <a:avLst/>
            </a:prstGeom>
            <a:ln w="69850">
              <a:solidFill>
                <a:schemeClr val="accent5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0C0071C-9E22-6546-8510-0B3657A6AB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3757" y="1641387"/>
              <a:ext cx="472070" cy="489850"/>
            </a:xfrm>
            <a:prstGeom prst="straightConnector1">
              <a:avLst/>
            </a:prstGeom>
            <a:ln w="69850">
              <a:solidFill>
                <a:schemeClr val="accent5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3A6EA0D-225F-064D-8CD5-CD945C174056}"/>
                </a:ext>
              </a:extLst>
            </p:cNvPr>
            <p:cNvGrpSpPr/>
            <p:nvPr/>
          </p:nvGrpSpPr>
          <p:grpSpPr>
            <a:xfrm>
              <a:off x="2202878" y="1212163"/>
              <a:ext cx="2636169" cy="2980866"/>
              <a:chOff x="2202878" y="1212163"/>
              <a:chExt cx="2636169" cy="2980866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93B4D8C3-A76E-0940-BCB4-167FDA7CF4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20176" y="1241899"/>
                <a:ext cx="1226634" cy="1841481"/>
              </a:xfrm>
              <a:prstGeom prst="straightConnector1">
                <a:avLst/>
              </a:prstGeom>
              <a:ln w="10795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EAECEBE-BDEA-2C4A-AB3D-F4B53AA8C4A3}"/>
                  </a:ext>
                </a:extLst>
              </p:cNvPr>
              <p:cNvCxnSpPr>
                <a:cxnSpLocks/>
                <a:endCxn id="33" idx="2"/>
              </p:cNvCxnSpPr>
              <p:nvPr/>
            </p:nvCxnSpPr>
            <p:spPr>
              <a:xfrm flipH="1" flipV="1">
                <a:off x="3713695" y="1212163"/>
                <a:ext cx="1125352" cy="908178"/>
              </a:xfrm>
              <a:prstGeom prst="straightConnector1">
                <a:avLst/>
              </a:prstGeom>
              <a:ln w="10795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1A08E268-98E8-BD4F-89EB-8049EAB791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02878" y="3703179"/>
                <a:ext cx="472069" cy="489850"/>
              </a:xfrm>
              <a:prstGeom prst="straightConnector1">
                <a:avLst/>
              </a:prstGeom>
              <a:ln w="69850">
                <a:solidFill>
                  <a:schemeClr val="accent5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AD47C802-A7F8-E04A-A186-CA42931800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02878" y="3703179"/>
                <a:ext cx="472070" cy="489850"/>
              </a:xfrm>
              <a:prstGeom prst="straightConnector1">
                <a:avLst/>
              </a:prstGeom>
              <a:ln w="69850">
                <a:solidFill>
                  <a:schemeClr val="accent5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3C994-EF2C-6740-A098-78D541E5B5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152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28F6E-1DF3-D248-8CF5-6A999230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95" y="502511"/>
            <a:ext cx="5640145" cy="3608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5D78B-834A-6740-966B-A774886C50C5}"/>
              </a:ext>
            </a:extLst>
          </p:cNvPr>
          <p:cNvSpPr txBox="1"/>
          <p:nvPr/>
        </p:nvSpPr>
        <p:spPr>
          <a:xfrm>
            <a:off x="6698236" y="2007380"/>
            <a:ext cx="23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…but not all of them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67ECB0-B9F1-2A48-9B41-68A12C89F9BA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4497860" y="2422879"/>
            <a:ext cx="2200376" cy="764204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BC01B3-4ABE-0048-918D-4EBAB1AF50C4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5486560" y="901707"/>
            <a:ext cx="1211678" cy="1061298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56CEB59-93CF-164F-B6D3-32A112ED73D3}"/>
              </a:ext>
            </a:extLst>
          </p:cNvPr>
          <p:cNvSpPr/>
          <p:nvPr/>
        </p:nvSpPr>
        <p:spPr>
          <a:xfrm>
            <a:off x="2157274" y="3187083"/>
            <a:ext cx="621437" cy="5504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2D7203-3707-E84A-B8BE-40CA1100A5A6}"/>
              </a:ext>
            </a:extLst>
          </p:cNvPr>
          <p:cNvSpPr/>
          <p:nvPr/>
        </p:nvSpPr>
        <p:spPr>
          <a:xfrm>
            <a:off x="4181383" y="3211797"/>
            <a:ext cx="621437" cy="5504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CA6FC-19F3-C340-B7B2-B5CF053B160D}"/>
              </a:ext>
            </a:extLst>
          </p:cNvPr>
          <p:cNvSpPr txBox="1"/>
          <p:nvPr/>
        </p:nvSpPr>
        <p:spPr>
          <a:xfrm>
            <a:off x="6698236" y="580818"/>
            <a:ext cx="2356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redundancies removed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376D58-E326-B746-9E90-2E844B593CDC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4003750" y="874503"/>
            <a:ext cx="2694488" cy="75248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9372D7B-BB2B-BE4F-91B4-95F9A4194DE2}"/>
              </a:ext>
            </a:extLst>
          </p:cNvPr>
          <p:cNvSpPr/>
          <p:nvPr/>
        </p:nvSpPr>
        <p:spPr>
          <a:xfrm>
            <a:off x="4865123" y="1687797"/>
            <a:ext cx="621437" cy="5504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2A19D1-765A-E049-A5D6-57E4C74FA0D2}"/>
              </a:ext>
            </a:extLst>
          </p:cNvPr>
          <p:cNvSpPr/>
          <p:nvPr/>
        </p:nvSpPr>
        <p:spPr>
          <a:xfrm>
            <a:off x="3382313" y="674543"/>
            <a:ext cx="621437" cy="5504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74C5EB-057F-A245-9CBB-04BAC5AA6A2D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2456058" y="2422879"/>
            <a:ext cx="4242178" cy="788918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2B148A-0902-6743-A85F-606E5CBC952A}"/>
              </a:ext>
            </a:extLst>
          </p:cNvPr>
          <p:cNvSpPr txBox="1"/>
          <p:nvPr/>
        </p:nvSpPr>
        <p:spPr>
          <a:xfrm>
            <a:off x="86100" y="4387067"/>
            <a:ext cx="477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Metric:   </a:t>
            </a:r>
            <a:r>
              <a:rPr lang="en-US" sz="2400" i="1" dirty="0" err="1"/>
              <a:t>removed_redundancy</a:t>
            </a:r>
            <a:r>
              <a:rPr lang="en-US" sz="2400" dirty="0"/>
              <a:t> =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E2D733-8F18-3746-AB81-FD46A6F38B58}"/>
              </a:ext>
            </a:extLst>
          </p:cNvPr>
          <p:cNvCxnSpPr>
            <a:cxnSpLocks/>
          </p:cNvCxnSpPr>
          <p:nvPr/>
        </p:nvCxnSpPr>
        <p:spPr>
          <a:xfrm>
            <a:off x="4832360" y="4631471"/>
            <a:ext cx="250690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0F3F55F-FD64-064E-AE27-7044FFF91BB6}"/>
              </a:ext>
            </a:extLst>
          </p:cNvPr>
          <p:cNvSpPr txBox="1"/>
          <p:nvPr/>
        </p:nvSpPr>
        <p:spPr>
          <a:xfrm>
            <a:off x="4832360" y="4079812"/>
            <a:ext cx="2014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#{</a:t>
            </a:r>
            <a:r>
              <a:rPr lang="en-US" sz="3200" strike="sngStrike" dirty="0" err="1">
                <a:solidFill>
                  <a:srgbClr val="0070C0"/>
                </a:solidFill>
              </a:rPr>
              <a:t>at</a:t>
            </a:r>
            <a:r>
              <a:rPr lang="en-US" sz="3200" dirty="0" err="1"/>
              <a:t>,</a:t>
            </a:r>
            <a:r>
              <a:rPr lang="en-US" sz="3200" strike="sngStrike" dirty="0" err="1">
                <a:solidFill>
                  <a:srgbClr val="0070C0"/>
                </a:solidFill>
              </a:rPr>
              <a:t>at</a:t>
            </a:r>
            <a:r>
              <a:rPr lang="en-US" sz="3200" dirty="0" err="1"/>
              <a:t>,</a:t>
            </a:r>
            <a:r>
              <a:rPr lang="en-US" sz="3200" strike="sngStrike" dirty="0" err="1">
                <a:solidFill>
                  <a:srgbClr val="0070C0"/>
                </a:solidFill>
              </a:rPr>
              <a:t>tc</a:t>
            </a:r>
            <a:r>
              <a:rPr lang="en-US" sz="3200" dirty="0"/>
              <a:t>}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3CB581-A41B-5740-B9E1-2D73A65B0264}"/>
              </a:ext>
            </a:extLst>
          </p:cNvPr>
          <p:cNvSpPr txBox="1"/>
          <p:nvPr/>
        </p:nvSpPr>
        <p:spPr>
          <a:xfrm>
            <a:off x="4832360" y="4599464"/>
            <a:ext cx="250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#{</a:t>
            </a:r>
            <a:r>
              <a:rPr lang="en-US" sz="3200" strike="sngStrike" dirty="0" err="1">
                <a:solidFill>
                  <a:srgbClr val="0070C0"/>
                </a:solidFill>
              </a:rPr>
              <a:t>at</a:t>
            </a:r>
            <a:r>
              <a:rPr lang="en-US" sz="3200" dirty="0" err="1"/>
              <a:t>,</a:t>
            </a:r>
            <a:r>
              <a:rPr lang="en-US" sz="3200" strike="sngStrike" dirty="0" err="1">
                <a:solidFill>
                  <a:srgbClr val="0070C0"/>
                </a:solidFill>
              </a:rPr>
              <a:t>at</a:t>
            </a:r>
            <a:r>
              <a:rPr lang="en-US" sz="3200" dirty="0" err="1"/>
              <a:t>,</a:t>
            </a:r>
            <a:r>
              <a:rPr lang="en-US" sz="3200" strike="sngStrike" dirty="0" err="1">
                <a:solidFill>
                  <a:srgbClr val="0070C0"/>
                </a:solidFill>
              </a:rPr>
              <a:t>tc</a:t>
            </a:r>
            <a:r>
              <a:rPr lang="en-US" sz="3200" dirty="0" err="1"/>
              <a:t>,</a:t>
            </a:r>
            <a:r>
              <a:rPr lang="en-US" sz="3200" dirty="0" err="1">
                <a:solidFill>
                  <a:srgbClr val="C00000"/>
                </a:solidFill>
              </a:rPr>
              <a:t>ca</a:t>
            </a:r>
            <a:r>
              <a:rPr lang="en-US" sz="3200" dirty="0"/>
              <a:t>}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951666-32F9-6F40-8179-F14590CEAE79}"/>
              </a:ext>
            </a:extLst>
          </p:cNvPr>
          <p:cNvSpPr txBox="1"/>
          <p:nvPr/>
        </p:nvSpPr>
        <p:spPr>
          <a:xfrm>
            <a:off x="7487946" y="4372199"/>
            <a:ext cx="122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 75%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FC3CC82-AC32-CA44-8A0A-9BF9428B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063"/>
            <a:ext cx="9144000" cy="572700"/>
          </a:xfrm>
        </p:spPr>
        <p:txBody>
          <a:bodyPr/>
          <a:lstStyle/>
          <a:p>
            <a:r>
              <a:rPr lang="en-US" sz="2700" dirty="0"/>
              <a:t>The resulting hierarchy – a lossless </a:t>
            </a:r>
            <a:r>
              <a:rPr lang="en-US" sz="2700" dirty="0" err="1"/>
              <a:t>repr</a:t>
            </a:r>
            <a:r>
              <a:rPr lang="en-US" sz="2700" dirty="0"/>
              <a:t> of the </a:t>
            </a:r>
            <a:r>
              <a:rPr lang="en-US" sz="2700" i="1" dirty="0"/>
              <a:t>k</a:t>
            </a:r>
            <a:r>
              <a:rPr lang="en-US" sz="2700" dirty="0"/>
              <a:t>-mer 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AA5C26-C02B-FD4A-B63F-DC65F5E1D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70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3" grpId="0" animBg="1"/>
      <p:bldP spid="8" grpId="0"/>
      <p:bldP spid="14" grpId="0" animBg="1"/>
      <p:bldP spid="15" grpId="0" animBg="1"/>
      <p:bldP spid="24" grpId="0"/>
      <p:bldP spid="31" grpId="0"/>
      <p:bldP spid="36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F7EB07-E946-3A4D-BABE-F05F0E7E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 3: Simplitigs + </a:t>
            </a:r>
            <a:r>
              <a:rPr lang="en-US" dirty="0" err="1"/>
              <a:t>xz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64810-9BD5-A849-BD76-CF2D9554AA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5304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FFD0B-2E19-524E-983C-242269AC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4" y="884670"/>
            <a:ext cx="2860279" cy="2006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6B6DB-746E-7340-BF0E-B45759BA2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617" y="884670"/>
            <a:ext cx="2788005" cy="2366562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41F3419-A669-6D4B-A604-8694772E405E}"/>
              </a:ext>
            </a:extLst>
          </p:cNvPr>
          <p:cNvSpPr/>
          <p:nvPr/>
        </p:nvSpPr>
        <p:spPr>
          <a:xfrm>
            <a:off x="2948058" y="1858586"/>
            <a:ext cx="757204" cy="313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554EA9-22D6-3142-B1A1-B050DBC1B849}"/>
              </a:ext>
            </a:extLst>
          </p:cNvPr>
          <p:cNvGrpSpPr/>
          <p:nvPr/>
        </p:nvGrpSpPr>
        <p:grpSpPr>
          <a:xfrm>
            <a:off x="6365214" y="2880528"/>
            <a:ext cx="2638691" cy="1993918"/>
            <a:chOff x="6365214" y="2880528"/>
            <a:chExt cx="2638691" cy="19939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18FDD5-7C1A-0540-89A7-01AF4FEB5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8579" y="3251232"/>
              <a:ext cx="1965326" cy="1623214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8595BD72-C221-054E-B6A4-6F6BD172DB4A}"/>
                </a:ext>
              </a:extLst>
            </p:cNvPr>
            <p:cNvSpPr/>
            <p:nvPr/>
          </p:nvSpPr>
          <p:spPr>
            <a:xfrm rot="2577179">
              <a:off x="6365214" y="2880528"/>
              <a:ext cx="757204" cy="3135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10AB6C-234C-4141-9965-9D24D63EBC71}"/>
              </a:ext>
            </a:extLst>
          </p:cNvPr>
          <p:cNvCxnSpPr>
            <a:cxnSpLocks/>
          </p:cNvCxnSpPr>
          <p:nvPr/>
        </p:nvCxnSpPr>
        <p:spPr>
          <a:xfrm flipH="1">
            <a:off x="3031413" y="2891479"/>
            <a:ext cx="1274993" cy="109605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sys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5328BC5A-1174-0845-93C9-360D44689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6190" y="3902470"/>
            <a:ext cx="4540432" cy="949497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Simplitigs</a:t>
            </a:r>
            <a:r>
              <a:rPr lang="en-US" sz="1400" dirty="0">
                <a:solidFill>
                  <a:schemeClr val="tx1"/>
                </a:solidFill>
              </a:rPr>
              <a:t> (or spectrum preserving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string sets) ~ like unitigs, but more lightweight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Baym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Kucherov,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Genome Biol.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2021 (in press)]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[Rahman, Medvedev,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RECOMB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2020]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9C7E17-19B0-5146-97D5-0680AD5AA694}"/>
              </a:ext>
            </a:extLst>
          </p:cNvPr>
          <p:cNvGrpSpPr/>
          <p:nvPr/>
        </p:nvGrpSpPr>
        <p:grpSpPr>
          <a:xfrm>
            <a:off x="6353110" y="829871"/>
            <a:ext cx="2532240" cy="1777721"/>
            <a:chOff x="6353110" y="829871"/>
            <a:chExt cx="2532240" cy="17777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C1F41E-A9AB-B546-9F9E-9F0C5C11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8579" y="1283751"/>
              <a:ext cx="1499736" cy="1323841"/>
            </a:xfrm>
            <a:prstGeom prst="rect">
              <a:avLst/>
            </a:prstGeom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D72D81A7-342D-B94B-94B6-C60C270CDF96}"/>
                </a:ext>
              </a:extLst>
            </p:cNvPr>
            <p:cNvSpPr/>
            <p:nvPr/>
          </p:nvSpPr>
          <p:spPr>
            <a:xfrm>
              <a:off x="6353110" y="1858586"/>
              <a:ext cx="757204" cy="3135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30F0C1-7421-5341-88DD-7CA6A7135EE1}"/>
                </a:ext>
              </a:extLst>
            </p:cNvPr>
            <p:cNvSpPr/>
            <p:nvPr/>
          </p:nvSpPr>
          <p:spPr>
            <a:xfrm>
              <a:off x="6576622" y="829871"/>
              <a:ext cx="23087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Lempel-Ziv-Markov chain algorithm (</a:t>
              </a:r>
              <a:r>
                <a:rPr lang="en-US" sz="1600" dirty="0" err="1"/>
                <a:t>xz</a:t>
              </a:r>
              <a:r>
                <a:rPr lang="en-US" sz="1600" dirty="0"/>
                <a:t>)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7034604-4C8C-844E-9D9F-9D0DE7E10B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22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overall workflow</a:t>
            </a:r>
            <a:endParaRPr dirty="0"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18315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Collection of samples</a:t>
            </a:r>
            <a:br>
              <a:rPr lang="en" dirty="0"/>
            </a:br>
            <a:r>
              <a:rPr lang="en" sz="1400" dirty="0"/>
              <a:t>(de Bruijn graphs from SRA)</a:t>
            </a:r>
            <a:endParaRPr sz="1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DBFBD7-846D-574A-A35C-48DFA4B86E07}"/>
              </a:ext>
            </a:extLst>
          </p:cNvPr>
          <p:cNvGrpSpPr/>
          <p:nvPr/>
        </p:nvGrpSpPr>
        <p:grpSpPr>
          <a:xfrm>
            <a:off x="385775" y="2786075"/>
            <a:ext cx="1470600" cy="1571480"/>
            <a:chOff x="385775" y="2786075"/>
            <a:chExt cx="1470600" cy="1571480"/>
          </a:xfrm>
        </p:grpSpPr>
        <p:sp>
          <p:nvSpPr>
            <p:cNvPr id="102" name="Google Shape;102;p20"/>
            <p:cNvSpPr/>
            <p:nvPr/>
          </p:nvSpPr>
          <p:spPr>
            <a:xfrm>
              <a:off x="385775" y="278607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0"/>
            <p:cNvSpPr/>
            <p:nvPr/>
          </p:nvSpPr>
          <p:spPr>
            <a:xfrm>
              <a:off x="385775" y="312284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0"/>
            <p:cNvSpPr/>
            <p:nvPr/>
          </p:nvSpPr>
          <p:spPr>
            <a:xfrm>
              <a:off x="385775" y="345961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0"/>
            <p:cNvSpPr/>
            <p:nvPr/>
          </p:nvSpPr>
          <p:spPr>
            <a:xfrm>
              <a:off x="385775" y="379638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0"/>
            <p:cNvSpPr/>
            <p:nvPr/>
          </p:nvSpPr>
          <p:spPr>
            <a:xfrm>
              <a:off x="385775" y="413315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0"/>
            <p:cNvSpPr/>
            <p:nvPr/>
          </p:nvSpPr>
          <p:spPr>
            <a:xfrm>
              <a:off x="700100" y="278607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0"/>
            <p:cNvSpPr/>
            <p:nvPr/>
          </p:nvSpPr>
          <p:spPr>
            <a:xfrm>
              <a:off x="700100" y="312284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0"/>
            <p:cNvSpPr/>
            <p:nvPr/>
          </p:nvSpPr>
          <p:spPr>
            <a:xfrm>
              <a:off x="700100" y="345961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0"/>
            <p:cNvSpPr/>
            <p:nvPr/>
          </p:nvSpPr>
          <p:spPr>
            <a:xfrm>
              <a:off x="700100" y="379638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0"/>
            <p:cNvSpPr/>
            <p:nvPr/>
          </p:nvSpPr>
          <p:spPr>
            <a:xfrm>
              <a:off x="700100" y="413315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0"/>
            <p:cNvSpPr/>
            <p:nvPr/>
          </p:nvSpPr>
          <p:spPr>
            <a:xfrm>
              <a:off x="1014425" y="278607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0"/>
            <p:cNvSpPr/>
            <p:nvPr/>
          </p:nvSpPr>
          <p:spPr>
            <a:xfrm>
              <a:off x="1014425" y="312284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0"/>
            <p:cNvSpPr/>
            <p:nvPr/>
          </p:nvSpPr>
          <p:spPr>
            <a:xfrm>
              <a:off x="1014425" y="345961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1014425" y="379638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1014425" y="413315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1328750" y="278607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1328750" y="312284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1328750" y="345961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1328750" y="379638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1328750" y="413315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1643075" y="278607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1643075" y="312284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1643075" y="345961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1643075" y="379638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1643075" y="4133155"/>
              <a:ext cx="213300" cy="22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5CB3F6-E969-E94F-9346-188273406C54}"/>
              </a:ext>
            </a:extLst>
          </p:cNvPr>
          <p:cNvGrpSpPr/>
          <p:nvPr/>
        </p:nvGrpSpPr>
        <p:grpSpPr>
          <a:xfrm>
            <a:off x="2600244" y="2459545"/>
            <a:ext cx="1066500" cy="2502860"/>
            <a:chOff x="2600244" y="2459545"/>
            <a:chExt cx="1066500" cy="2502860"/>
          </a:xfrm>
        </p:grpSpPr>
        <p:sp>
          <p:nvSpPr>
            <p:cNvPr id="127" name="Google Shape;127;p20"/>
            <p:cNvSpPr/>
            <p:nvPr/>
          </p:nvSpPr>
          <p:spPr>
            <a:xfrm>
              <a:off x="3026844" y="2459545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3240144" y="278607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>
              <a:off x="2813544" y="2898445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3112569" y="3235215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0"/>
            <p:cNvSpPr/>
            <p:nvPr/>
          </p:nvSpPr>
          <p:spPr>
            <a:xfrm>
              <a:off x="2712519" y="4442140"/>
              <a:ext cx="213300" cy="224400"/>
            </a:xfrm>
            <a:prstGeom prst="rect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3112569" y="4329765"/>
              <a:ext cx="213300" cy="224400"/>
            </a:xfrm>
            <a:prstGeom prst="rect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3112569" y="4738005"/>
              <a:ext cx="213300" cy="224400"/>
            </a:xfrm>
            <a:prstGeom prst="rect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3363094" y="3916815"/>
              <a:ext cx="213300" cy="224400"/>
            </a:xfrm>
            <a:prstGeom prst="rect">
              <a:avLst/>
            </a:prstGeom>
            <a:solidFill>
              <a:srgbClr val="3C78D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2997394" y="3792165"/>
              <a:ext cx="213300" cy="224400"/>
            </a:xfrm>
            <a:prstGeom prst="rect">
              <a:avLst/>
            </a:prstGeom>
            <a:solidFill>
              <a:srgbClr val="3C78D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2712519" y="2571745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3453444" y="312284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2813544" y="4738005"/>
              <a:ext cx="213300" cy="224400"/>
            </a:xfrm>
            <a:prstGeom prst="rect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0"/>
            <p:cNvSpPr/>
            <p:nvPr/>
          </p:nvSpPr>
          <p:spPr>
            <a:xfrm>
              <a:off x="2600244" y="322514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C2D2B4-5EDB-2041-9B88-80AA8B1F48F7}"/>
              </a:ext>
            </a:extLst>
          </p:cNvPr>
          <p:cNvGrpSpPr/>
          <p:nvPr/>
        </p:nvGrpSpPr>
        <p:grpSpPr>
          <a:xfrm>
            <a:off x="4666428" y="2454410"/>
            <a:ext cx="1351250" cy="2359705"/>
            <a:chOff x="4666428" y="2454410"/>
            <a:chExt cx="1351250" cy="2359705"/>
          </a:xfrm>
        </p:grpSpPr>
        <p:sp>
          <p:nvSpPr>
            <p:cNvPr id="140" name="Google Shape;140;p20"/>
            <p:cNvSpPr/>
            <p:nvPr/>
          </p:nvSpPr>
          <p:spPr>
            <a:xfrm>
              <a:off x="5026353" y="245441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5393078" y="245441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4666428" y="305084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0"/>
            <p:cNvSpPr/>
            <p:nvPr/>
          </p:nvSpPr>
          <p:spPr>
            <a:xfrm>
              <a:off x="5460478" y="305084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0"/>
            <p:cNvSpPr/>
            <p:nvPr/>
          </p:nvSpPr>
          <p:spPr>
            <a:xfrm>
              <a:off x="5063453" y="4589715"/>
              <a:ext cx="213300" cy="224400"/>
            </a:xfrm>
            <a:prstGeom prst="rect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0"/>
            <p:cNvSpPr/>
            <p:nvPr/>
          </p:nvSpPr>
          <p:spPr>
            <a:xfrm>
              <a:off x="4666428" y="4589715"/>
              <a:ext cx="213300" cy="224400"/>
            </a:xfrm>
            <a:prstGeom prst="rect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0"/>
            <p:cNvSpPr/>
            <p:nvPr/>
          </p:nvSpPr>
          <p:spPr>
            <a:xfrm>
              <a:off x="5460478" y="4589715"/>
              <a:ext cx="213300" cy="224400"/>
            </a:xfrm>
            <a:prstGeom prst="rect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4666428" y="3831840"/>
              <a:ext cx="213300" cy="224400"/>
            </a:xfrm>
            <a:prstGeom prst="rect">
              <a:avLst/>
            </a:prstGeom>
            <a:solidFill>
              <a:srgbClr val="3C78D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5063453" y="3831840"/>
              <a:ext cx="213300" cy="224400"/>
            </a:xfrm>
            <a:prstGeom prst="rect">
              <a:avLst/>
            </a:prstGeom>
            <a:solidFill>
              <a:srgbClr val="3C78D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4666428" y="245441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5063453" y="305084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0"/>
            <p:cNvSpPr/>
            <p:nvPr/>
          </p:nvSpPr>
          <p:spPr>
            <a:xfrm>
              <a:off x="5804378" y="4589715"/>
              <a:ext cx="213300" cy="224400"/>
            </a:xfrm>
            <a:prstGeom prst="rect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5804378" y="3050840"/>
              <a:ext cx="213300" cy="224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2375897" y="1381075"/>
            <a:ext cx="18315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dirty="0"/>
              <a:t>Species clusters</a:t>
            </a:r>
            <a:endParaRPr dirty="0"/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4636322" y="1381075"/>
            <a:ext cx="18315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Batches</a:t>
            </a:r>
            <a:endParaRPr dirty="0"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1"/>
          </p:nvPr>
        </p:nvSpPr>
        <p:spPr>
          <a:xfrm>
            <a:off x="7215008" y="1381075"/>
            <a:ext cx="18315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Hierarchical representations</a:t>
            </a:r>
          </a:p>
        </p:txBody>
      </p:sp>
      <p:cxnSp>
        <p:nvCxnSpPr>
          <p:cNvPr id="160" name="Google Shape;160;p20"/>
          <p:cNvCxnSpPr/>
          <p:nvPr/>
        </p:nvCxnSpPr>
        <p:spPr>
          <a:xfrm>
            <a:off x="2114550" y="3729050"/>
            <a:ext cx="44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61769E-DC8A-F949-8B5A-889966D1D9A8}"/>
              </a:ext>
            </a:extLst>
          </p:cNvPr>
          <p:cNvGrpSpPr/>
          <p:nvPr/>
        </p:nvGrpSpPr>
        <p:grpSpPr>
          <a:xfrm>
            <a:off x="3828716" y="2898275"/>
            <a:ext cx="442800" cy="1810200"/>
            <a:chOff x="3828716" y="2898275"/>
            <a:chExt cx="442800" cy="1810200"/>
          </a:xfrm>
        </p:grpSpPr>
        <p:cxnSp>
          <p:nvCxnSpPr>
            <p:cNvPr id="161" name="Google Shape;161;p20"/>
            <p:cNvCxnSpPr/>
            <p:nvPr/>
          </p:nvCxnSpPr>
          <p:spPr>
            <a:xfrm>
              <a:off x="3828716" y="3908575"/>
              <a:ext cx="4428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3" name="Google Shape;163;p20"/>
            <p:cNvCxnSpPr/>
            <p:nvPr/>
          </p:nvCxnSpPr>
          <p:spPr>
            <a:xfrm>
              <a:off x="3828716" y="4708475"/>
              <a:ext cx="4428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4" name="Google Shape;164;p20"/>
            <p:cNvCxnSpPr/>
            <p:nvPr/>
          </p:nvCxnSpPr>
          <p:spPr>
            <a:xfrm>
              <a:off x="3828716" y="2898275"/>
              <a:ext cx="4428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DF1AEF-8394-C04D-BE7E-6748B6D9F9D8}"/>
              </a:ext>
            </a:extLst>
          </p:cNvPr>
          <p:cNvGrpSpPr/>
          <p:nvPr/>
        </p:nvGrpSpPr>
        <p:grpSpPr>
          <a:xfrm>
            <a:off x="6455852" y="2571750"/>
            <a:ext cx="442800" cy="2130175"/>
            <a:chOff x="6455852" y="2571750"/>
            <a:chExt cx="442800" cy="2130175"/>
          </a:xfrm>
        </p:grpSpPr>
        <p:cxnSp>
          <p:nvCxnSpPr>
            <p:cNvPr id="162" name="Google Shape;162;p20"/>
            <p:cNvCxnSpPr/>
            <p:nvPr/>
          </p:nvCxnSpPr>
          <p:spPr>
            <a:xfrm>
              <a:off x="6455852" y="2571750"/>
              <a:ext cx="4428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5" name="Google Shape;165;p20"/>
            <p:cNvCxnSpPr/>
            <p:nvPr/>
          </p:nvCxnSpPr>
          <p:spPr>
            <a:xfrm>
              <a:off x="6455852" y="3957150"/>
              <a:ext cx="4428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6" name="Google Shape;166;p20"/>
            <p:cNvCxnSpPr/>
            <p:nvPr/>
          </p:nvCxnSpPr>
          <p:spPr>
            <a:xfrm>
              <a:off x="6455852" y="3163050"/>
              <a:ext cx="4428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7" name="Google Shape;167;p20"/>
            <p:cNvCxnSpPr/>
            <p:nvPr/>
          </p:nvCxnSpPr>
          <p:spPr>
            <a:xfrm>
              <a:off x="6455852" y="4701925"/>
              <a:ext cx="4428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325344-28ED-6745-A331-72AB54A2D0A3}"/>
              </a:ext>
            </a:extLst>
          </p:cNvPr>
          <p:cNvGrpSpPr/>
          <p:nvPr/>
        </p:nvGrpSpPr>
        <p:grpSpPr>
          <a:xfrm>
            <a:off x="7425555" y="2301685"/>
            <a:ext cx="877681" cy="2647367"/>
            <a:chOff x="7425555" y="2301685"/>
            <a:chExt cx="877681" cy="26473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F0AFF20-1DB3-7349-B998-A98A135A30B7}"/>
                </a:ext>
              </a:extLst>
            </p:cNvPr>
            <p:cNvGrpSpPr/>
            <p:nvPr/>
          </p:nvGrpSpPr>
          <p:grpSpPr>
            <a:xfrm>
              <a:off x="7425555" y="2301685"/>
              <a:ext cx="877681" cy="449092"/>
              <a:chOff x="7075597" y="2336760"/>
              <a:chExt cx="877681" cy="44909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3F442C7-425D-9845-88C6-DCC03222159B}"/>
                  </a:ext>
                </a:extLst>
              </p:cNvPr>
              <p:cNvGrpSpPr/>
              <p:nvPr/>
            </p:nvGrpSpPr>
            <p:grpSpPr>
              <a:xfrm>
                <a:off x="7075597" y="2349854"/>
                <a:ext cx="385482" cy="374882"/>
                <a:chOff x="6897566" y="2935399"/>
                <a:chExt cx="385482" cy="374882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FE5BA12F-3009-BC4B-BAB4-929AA8DE27E3}"/>
                    </a:ext>
                  </a:extLst>
                </p:cNvPr>
                <p:cNvCxnSpPr/>
                <p:nvPr/>
              </p:nvCxnSpPr>
              <p:spPr>
                <a:xfrm flipV="1">
                  <a:off x="6897566" y="2935399"/>
                  <a:ext cx="179294" cy="37488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ABB89C90-81BA-E741-92E4-92E5BCD67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54448" y="2935399"/>
                  <a:ext cx="228600" cy="37488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F72912C1-AC8F-2D49-AAB0-1272D69E4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4448" y="3085883"/>
                  <a:ext cx="103094" cy="22439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BCF5731-4C4C-7345-B003-84D40472E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7649" y="2336760"/>
                <a:ext cx="395629" cy="449092"/>
              </a:xfrm>
              <a:prstGeom prst="rect">
                <a:avLst/>
              </a:prstGeom>
              <a:effectLst>
                <a:reflection endPos="0" dist="50800" dir="5400000" sy="-100000" algn="bl" rotWithShape="0"/>
              </a:effec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E5189F5-29AD-AF41-B197-DC81FBF06BFD}"/>
                  </a:ext>
                </a:extLst>
              </p:cNvPr>
              <p:cNvSpPr/>
              <p:nvPr/>
            </p:nvSpPr>
            <p:spPr>
              <a:xfrm>
                <a:off x="7617962" y="2406650"/>
                <a:ext cx="162838" cy="318085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D88A934-F45E-D844-8AA3-41252EC0BCD8}"/>
                  </a:ext>
                </a:extLst>
              </p:cNvPr>
              <p:cNvSpPr/>
              <p:nvPr/>
            </p:nvSpPr>
            <p:spPr>
              <a:xfrm>
                <a:off x="7784381" y="2500338"/>
                <a:ext cx="87593" cy="224397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A58765C-8B68-564F-BBAA-D38ACDCF503E}"/>
                </a:ext>
              </a:extLst>
            </p:cNvPr>
            <p:cNvGrpSpPr/>
            <p:nvPr/>
          </p:nvGrpSpPr>
          <p:grpSpPr>
            <a:xfrm>
              <a:off x="7425555" y="2936336"/>
              <a:ext cx="877681" cy="449092"/>
              <a:chOff x="7075597" y="2336760"/>
              <a:chExt cx="877681" cy="449092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55A2D06-32DF-7647-BE40-9402F8745644}"/>
                  </a:ext>
                </a:extLst>
              </p:cNvPr>
              <p:cNvGrpSpPr/>
              <p:nvPr/>
            </p:nvGrpSpPr>
            <p:grpSpPr>
              <a:xfrm>
                <a:off x="7075597" y="2349854"/>
                <a:ext cx="385482" cy="374882"/>
                <a:chOff x="6897566" y="2935399"/>
                <a:chExt cx="385482" cy="374882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BF999C1C-3656-1F4E-8EE5-4D2619C8F09A}"/>
                    </a:ext>
                  </a:extLst>
                </p:cNvPr>
                <p:cNvCxnSpPr/>
                <p:nvPr/>
              </p:nvCxnSpPr>
              <p:spPr>
                <a:xfrm flipV="1">
                  <a:off x="6897566" y="2935399"/>
                  <a:ext cx="179294" cy="37488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85AF6D7A-6789-2E43-AFDD-AF8BE1E01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54448" y="2935399"/>
                  <a:ext cx="228600" cy="37488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BD3E98FD-33E5-2A4E-89CF-1008E153E3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4448" y="3085883"/>
                  <a:ext cx="103094" cy="22439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B0EE478-DB77-2B41-AB0E-F6C5F3CBA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7649" y="2336760"/>
                <a:ext cx="395629" cy="449092"/>
              </a:xfrm>
              <a:prstGeom prst="rect">
                <a:avLst/>
              </a:prstGeom>
              <a:effectLst>
                <a:reflection endPos="0" dist="50800" dir="5400000" sy="-100000" algn="bl" rotWithShape="0"/>
              </a:effectLst>
            </p:spPr>
          </p:pic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897D868-F20A-5742-ADE7-5311EAAA7ADB}"/>
                  </a:ext>
                </a:extLst>
              </p:cNvPr>
              <p:cNvSpPr/>
              <p:nvPr/>
            </p:nvSpPr>
            <p:spPr>
              <a:xfrm>
                <a:off x="7617962" y="2406650"/>
                <a:ext cx="162838" cy="318085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62AC19D1-95D2-E84B-9502-A33FAB481274}"/>
                  </a:ext>
                </a:extLst>
              </p:cNvPr>
              <p:cNvSpPr/>
              <p:nvPr/>
            </p:nvSpPr>
            <p:spPr>
              <a:xfrm>
                <a:off x="7784381" y="2500338"/>
                <a:ext cx="87593" cy="224397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7A5DAA3-8142-E240-8A6D-B8F9BFD4280F}"/>
                </a:ext>
              </a:extLst>
            </p:cNvPr>
            <p:cNvGrpSpPr/>
            <p:nvPr/>
          </p:nvGrpSpPr>
          <p:grpSpPr>
            <a:xfrm>
              <a:off x="7425555" y="3713576"/>
              <a:ext cx="877681" cy="449092"/>
              <a:chOff x="7075597" y="2336760"/>
              <a:chExt cx="877681" cy="44909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5A0FC56-5602-B94B-9D4D-B731F836D07B}"/>
                  </a:ext>
                </a:extLst>
              </p:cNvPr>
              <p:cNvGrpSpPr/>
              <p:nvPr/>
            </p:nvGrpSpPr>
            <p:grpSpPr>
              <a:xfrm>
                <a:off x="7075597" y="2349854"/>
                <a:ext cx="385482" cy="374882"/>
                <a:chOff x="6897566" y="2935399"/>
                <a:chExt cx="385482" cy="374882"/>
              </a:xfrm>
            </p:grpSpPr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7A049874-A7DF-9E4F-BECF-B6021D443BA5}"/>
                    </a:ext>
                  </a:extLst>
                </p:cNvPr>
                <p:cNvCxnSpPr/>
                <p:nvPr/>
              </p:nvCxnSpPr>
              <p:spPr>
                <a:xfrm flipV="1">
                  <a:off x="6897566" y="2935399"/>
                  <a:ext cx="179294" cy="374881"/>
                </a:xfrm>
                <a:prstGeom prst="line">
                  <a:avLst/>
                </a:prstGeom>
                <a:solidFill>
                  <a:srgbClr val="0070C0"/>
                </a:solidFill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60A12977-03AF-5E44-842D-778AD64AF4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54448" y="2935399"/>
                  <a:ext cx="228600" cy="374882"/>
                </a:xfrm>
                <a:prstGeom prst="line">
                  <a:avLst/>
                </a:prstGeom>
                <a:solidFill>
                  <a:srgbClr val="0070C0"/>
                </a:solidFill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E879AB19-6596-E64F-83EC-7FC68C7E73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4448" y="3085883"/>
                  <a:ext cx="103094" cy="224397"/>
                </a:xfrm>
                <a:prstGeom prst="line">
                  <a:avLst/>
                </a:prstGeom>
                <a:solidFill>
                  <a:srgbClr val="0070C0"/>
                </a:solidFill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11BDADCC-C145-A84F-97F1-4C3D59448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7649" y="2336760"/>
                <a:ext cx="395629" cy="449092"/>
              </a:xfrm>
              <a:prstGeom prst="rect">
                <a:avLst/>
              </a:prstGeom>
              <a:effectLst>
                <a:reflection endPos="0" dist="50800" dir="5400000" sy="-100000" algn="bl" rotWithShape="0"/>
              </a:effectLst>
            </p:spPr>
          </p:pic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1CF7230-170B-8148-BCF4-2B66C4C90647}"/>
                  </a:ext>
                </a:extLst>
              </p:cNvPr>
              <p:cNvSpPr/>
              <p:nvPr/>
            </p:nvSpPr>
            <p:spPr>
              <a:xfrm>
                <a:off x="7617962" y="2406650"/>
                <a:ext cx="162838" cy="318085"/>
              </a:xfrm>
              <a:prstGeom prst="rect">
                <a:avLst/>
              </a:prstGeom>
              <a:solidFill>
                <a:srgbClr val="0070C0"/>
              </a:solidFill>
              <a:ln w="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926E3CEF-E0B5-9B4C-A766-E071D6E60362}"/>
                  </a:ext>
                </a:extLst>
              </p:cNvPr>
              <p:cNvSpPr/>
              <p:nvPr/>
            </p:nvSpPr>
            <p:spPr>
              <a:xfrm>
                <a:off x="7784381" y="2500338"/>
                <a:ext cx="87593" cy="224397"/>
              </a:xfrm>
              <a:prstGeom prst="rect">
                <a:avLst/>
              </a:prstGeom>
              <a:solidFill>
                <a:srgbClr val="0070C0"/>
              </a:solidFill>
              <a:ln w="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F81208D7-2B2B-3448-9CB0-FBCE2E16C5BB}"/>
                </a:ext>
              </a:extLst>
            </p:cNvPr>
            <p:cNvGrpSpPr/>
            <p:nvPr/>
          </p:nvGrpSpPr>
          <p:grpSpPr>
            <a:xfrm>
              <a:off x="7425555" y="4499960"/>
              <a:ext cx="877681" cy="449092"/>
              <a:chOff x="7075597" y="2336760"/>
              <a:chExt cx="877681" cy="449092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A9C9A6DB-33EF-0A47-8FB9-FE49DD367A1E}"/>
                  </a:ext>
                </a:extLst>
              </p:cNvPr>
              <p:cNvGrpSpPr/>
              <p:nvPr/>
            </p:nvGrpSpPr>
            <p:grpSpPr>
              <a:xfrm>
                <a:off x="7075597" y="2349854"/>
                <a:ext cx="385482" cy="374882"/>
                <a:chOff x="6897566" y="2935399"/>
                <a:chExt cx="385482" cy="374882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356F80A9-6AF7-2F41-B183-5B79B328F999}"/>
                    </a:ext>
                  </a:extLst>
                </p:cNvPr>
                <p:cNvCxnSpPr/>
                <p:nvPr/>
              </p:nvCxnSpPr>
              <p:spPr>
                <a:xfrm flipV="1">
                  <a:off x="6897566" y="2935399"/>
                  <a:ext cx="179294" cy="374881"/>
                </a:xfrm>
                <a:prstGeom prst="line">
                  <a:avLst/>
                </a:prstGeom>
                <a:solidFill>
                  <a:srgbClr val="7030A0"/>
                </a:solidFill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4602B035-BE5F-F943-A11B-A590741C2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54448" y="2935399"/>
                  <a:ext cx="228600" cy="374882"/>
                </a:xfrm>
                <a:prstGeom prst="line">
                  <a:avLst/>
                </a:prstGeom>
                <a:solidFill>
                  <a:srgbClr val="7030A0"/>
                </a:solidFill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7A59B9ED-289B-FB46-ADA4-01BD365B07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4448" y="3085883"/>
                  <a:ext cx="103094" cy="224397"/>
                </a:xfrm>
                <a:prstGeom prst="line">
                  <a:avLst/>
                </a:prstGeom>
                <a:solidFill>
                  <a:srgbClr val="7030A0"/>
                </a:solidFill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1C07FA81-AC77-5547-ABDE-DC1FBEFD3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7649" y="2336760"/>
                <a:ext cx="395629" cy="449092"/>
              </a:xfrm>
              <a:prstGeom prst="rect">
                <a:avLst/>
              </a:prstGeom>
              <a:effectLst>
                <a:reflection endPos="0" dist="50800" dir="5400000" sy="-100000" algn="bl" rotWithShape="0"/>
              </a:effectLst>
            </p:spPr>
          </p:pic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36B0DB42-48E2-D146-BB0D-FC90C34182B5}"/>
                  </a:ext>
                </a:extLst>
              </p:cNvPr>
              <p:cNvSpPr/>
              <p:nvPr/>
            </p:nvSpPr>
            <p:spPr>
              <a:xfrm>
                <a:off x="7617962" y="2406650"/>
                <a:ext cx="162838" cy="318085"/>
              </a:xfrm>
              <a:prstGeom prst="rect">
                <a:avLst/>
              </a:prstGeom>
              <a:solidFill>
                <a:srgbClr val="7030A0"/>
              </a:solidFill>
              <a:ln w="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7003F1F1-42EB-0A49-A02A-D5E99F34053A}"/>
                  </a:ext>
                </a:extLst>
              </p:cNvPr>
              <p:cNvSpPr/>
              <p:nvPr/>
            </p:nvSpPr>
            <p:spPr>
              <a:xfrm>
                <a:off x="7784381" y="2500338"/>
                <a:ext cx="87593" cy="224397"/>
              </a:xfrm>
              <a:prstGeom prst="rect">
                <a:avLst/>
              </a:prstGeom>
              <a:solidFill>
                <a:srgbClr val="7030A0"/>
              </a:solidFill>
              <a:ln w="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73203A-4818-6B4F-B0A4-3B524F0169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97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/>
      <p:bldP spid="158" grpId="0" build="p"/>
      <p:bldP spid="15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4228-2BB1-B948-A27A-F1CC6A3D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E72C9-623D-6947-8444-C0A61CE377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214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ACC52-FA53-AF44-8128-5E988B1C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D041A-77C3-AA40-9411-F20A11014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945340" cy="34164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Huge interest in genome collections</a:t>
            </a:r>
          </a:p>
          <a:p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Instrumental to many biological discoveries; for instance, genome editing tools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Due to the exponential growth of data – compressing and indexing becomes hard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1368A0-ACF2-A14A-A64D-B830399A6489}"/>
              </a:ext>
            </a:extLst>
          </p:cNvPr>
          <p:cNvGrpSpPr/>
          <p:nvPr/>
        </p:nvGrpSpPr>
        <p:grpSpPr>
          <a:xfrm>
            <a:off x="4596633" y="1264179"/>
            <a:ext cx="3697616" cy="3095721"/>
            <a:chOff x="4596633" y="1264179"/>
            <a:chExt cx="3697616" cy="30957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2C41CF2-5F14-6343-99FB-DC5809238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966" y="1574800"/>
              <a:ext cx="3508283" cy="263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53D328-87C1-2C49-B288-155ADFC84D59}"/>
                </a:ext>
              </a:extLst>
            </p:cNvPr>
            <p:cNvSpPr txBox="1"/>
            <p:nvPr/>
          </p:nvSpPr>
          <p:spPr>
            <a:xfrm>
              <a:off x="6540107" y="4052123"/>
              <a:ext cx="562975" cy="307777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Year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4E93BF-7E9C-8B4A-AC33-7B8181FDA163}"/>
                </a:ext>
              </a:extLst>
            </p:cNvPr>
            <p:cNvSpPr txBox="1"/>
            <p:nvPr/>
          </p:nvSpPr>
          <p:spPr>
            <a:xfrm rot="16200000">
              <a:off x="3364244" y="2496568"/>
              <a:ext cx="2941831" cy="477054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# bacterial assemblies in GenBank</a:t>
              </a:r>
            </a:p>
            <a:p>
              <a:pPr algn="ctr"/>
              <a:r>
                <a:rPr lang="en-US" sz="1100" dirty="0"/>
                <a:t> (log scale)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ECCAA1-2714-9E42-BB15-16AA587CD5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5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>
            <a:spLocks noGrp="1"/>
          </p:cNvSpPr>
          <p:nvPr>
            <p:ph type="title"/>
          </p:nvPr>
        </p:nvSpPr>
        <p:spPr>
          <a:xfrm>
            <a:off x="311700" y="302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Huge </a:t>
            </a:r>
            <a:r>
              <a:rPr lang="en-US" dirty="0"/>
              <a:t>variability </a:t>
            </a:r>
            <a:r>
              <a:rPr lang="en" dirty="0"/>
              <a:t>in the data quality</a:t>
            </a:r>
            <a:endParaRPr dirty="0"/>
          </a:p>
        </p:txBody>
      </p:sp>
      <p:pic>
        <p:nvPicPr>
          <p:cNvPr id="208" name="Google Shape;208;p26"/>
          <p:cNvPicPr preferRelativeResize="0"/>
          <p:nvPr/>
        </p:nvPicPr>
        <p:blipFill rotWithShape="1">
          <a:blip r:embed="rId3">
            <a:alphaModFix/>
          </a:blip>
          <a:srcRect l="1806" t="-1" r="46852" b="25642"/>
          <a:stretch/>
        </p:blipFill>
        <p:spPr>
          <a:xfrm>
            <a:off x="2476602" y="936926"/>
            <a:ext cx="3754516" cy="299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 rot="-5400000">
            <a:off x="1111280" y="2356180"/>
            <a:ext cx="2469823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# </a:t>
            </a:r>
            <a:r>
              <a:rPr lang="en" i="1" dirty="0"/>
              <a:t>k</a:t>
            </a:r>
            <a:r>
              <a:rPr lang="en" dirty="0"/>
              <a:t>-mers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FCCDA6-6409-6B4C-BB6D-FA51027F26ED}"/>
              </a:ext>
            </a:extLst>
          </p:cNvPr>
          <p:cNvSpPr txBox="1"/>
          <p:nvPr/>
        </p:nvSpPr>
        <p:spPr>
          <a:xfrm rot="18606137">
            <a:off x="2134310" y="4159616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S. enterica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0EAA7-7F3E-0648-B13E-EC536F2573D5}"/>
              </a:ext>
            </a:extLst>
          </p:cNvPr>
          <p:cNvSpPr txBox="1"/>
          <p:nvPr/>
        </p:nvSpPr>
        <p:spPr>
          <a:xfrm rot="18606137">
            <a:off x="2560139" y="4125284"/>
            <a:ext cx="950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S. aureus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8C8A6-999B-CC4A-A57B-4C906DAFF7B9}"/>
              </a:ext>
            </a:extLst>
          </p:cNvPr>
          <p:cNvSpPr txBox="1"/>
          <p:nvPr/>
        </p:nvSpPr>
        <p:spPr>
          <a:xfrm rot="18606137">
            <a:off x="3121210" y="4019224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E. coli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4998D-44C9-F146-A3A0-C9DBF493F183}"/>
              </a:ext>
            </a:extLst>
          </p:cNvPr>
          <p:cNvSpPr txBox="1"/>
          <p:nvPr/>
        </p:nvSpPr>
        <p:spPr>
          <a:xfrm rot="18606137">
            <a:off x="2869689" y="4292651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S. pneumoniae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36BC9-819D-B649-8D89-12AF810460BE}"/>
              </a:ext>
            </a:extLst>
          </p:cNvPr>
          <p:cNvSpPr txBox="1"/>
          <p:nvPr/>
        </p:nvSpPr>
        <p:spPr>
          <a:xfrm rot="18606137">
            <a:off x="3205638" y="4292651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M. tuberculosis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C9C101-6BC7-1745-B737-FC8A2B3ED76B}"/>
              </a:ext>
            </a:extLst>
          </p:cNvPr>
          <p:cNvSpPr txBox="1"/>
          <p:nvPr/>
        </p:nvSpPr>
        <p:spPr>
          <a:xfrm rot="18606137">
            <a:off x="3988137" y="4079918"/>
            <a:ext cx="832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C. </a:t>
            </a:r>
            <a:r>
              <a:rPr lang="en-US" i="1" dirty="0" err="1"/>
              <a:t>jejuni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9F986-5B4B-814B-948D-F2A2B122A81F}"/>
              </a:ext>
            </a:extLst>
          </p:cNvPr>
          <p:cNvSpPr txBox="1"/>
          <p:nvPr/>
        </p:nvSpPr>
        <p:spPr>
          <a:xfrm rot="18606137">
            <a:off x="4068547" y="4212952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S. pyogenes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E97B3D-50ED-104D-8531-9AD5BCB2C09A}"/>
              </a:ext>
            </a:extLst>
          </p:cNvPr>
          <p:cNvSpPr txBox="1"/>
          <p:nvPr/>
        </p:nvSpPr>
        <p:spPr>
          <a:xfrm rot="18606137">
            <a:off x="4241540" y="4281616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N. meningitidis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1AE1D-D4B9-E742-91BB-97307A788030}"/>
              </a:ext>
            </a:extLst>
          </p:cNvPr>
          <p:cNvSpPr txBox="1"/>
          <p:nvPr/>
        </p:nvSpPr>
        <p:spPr>
          <a:xfrm rot="18606137">
            <a:off x="4345583" y="4391355"/>
            <a:ext cx="1646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L. monocytogenes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3AF7CC-4F0E-4E48-9148-BDD9E076CA71}"/>
              </a:ext>
            </a:extLst>
          </p:cNvPr>
          <p:cNvSpPr txBox="1"/>
          <p:nvPr/>
        </p:nvSpPr>
        <p:spPr>
          <a:xfrm rot="18606137">
            <a:off x="4869298" y="4292651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K. pneumoniae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B905D-B265-AF45-BE5B-0FA14E1A468F}"/>
              </a:ext>
            </a:extLst>
          </p:cNvPr>
          <p:cNvSpPr txBox="1"/>
          <p:nvPr/>
        </p:nvSpPr>
        <p:spPr>
          <a:xfrm>
            <a:off x="3152380" y="652595"/>
            <a:ext cx="2839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10 most represented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105D0-68B9-1549-B795-E0B2B5CB89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145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10ABBC-29A6-A54D-8A7A-27DF8731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0065"/>
            <a:ext cx="8520600" cy="572700"/>
          </a:xfrm>
        </p:spPr>
        <p:txBody>
          <a:bodyPr/>
          <a:lstStyle/>
          <a:p>
            <a:r>
              <a:rPr lang="en-US" dirty="0"/>
              <a:t>Big batches substantially reduced using </a:t>
            </a:r>
            <a:r>
              <a:rPr lang="en-US" i="1" dirty="0"/>
              <a:t>k</a:t>
            </a:r>
            <a:r>
              <a:rPr lang="en-US" dirty="0"/>
              <a:t>-mer propagation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07C7C-95CF-3341-B9AD-B1F84B5E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27" y="1320000"/>
            <a:ext cx="5562138" cy="37080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A56950-1052-134C-8703-6231657C46DA}"/>
              </a:ext>
            </a:extLst>
          </p:cNvPr>
          <p:cNvSpPr/>
          <p:nvPr/>
        </p:nvSpPr>
        <p:spPr>
          <a:xfrm>
            <a:off x="4802819" y="1320000"/>
            <a:ext cx="2725445" cy="3571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B7B7A-E610-674F-997C-2B72574CEA86}"/>
              </a:ext>
            </a:extLst>
          </p:cNvPr>
          <p:cNvSpPr txBox="1"/>
          <p:nvPr/>
        </p:nvSpPr>
        <p:spPr>
          <a:xfrm>
            <a:off x="5446624" y="1567560"/>
            <a:ext cx="272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batches -&gt; redundancy removal great (&gt;75%)!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129E6C-344B-E441-9FF0-D672E9543FFC}"/>
              </a:ext>
            </a:extLst>
          </p:cNvPr>
          <p:cNvSpPr/>
          <p:nvPr/>
        </p:nvSpPr>
        <p:spPr>
          <a:xfrm>
            <a:off x="2618913" y="1420427"/>
            <a:ext cx="2183906" cy="80786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A0DD8F-DC5A-0C45-B910-5B727D5F9E19}"/>
              </a:ext>
            </a:extLst>
          </p:cNvPr>
          <p:cNvCxnSpPr>
            <a:cxnSpLocks/>
            <a:stCxn id="4" idx="3"/>
            <a:endCxn id="2" idx="1"/>
          </p:cNvCxnSpPr>
          <p:nvPr/>
        </p:nvCxnSpPr>
        <p:spPr>
          <a:xfrm>
            <a:off x="4802819" y="1824361"/>
            <a:ext cx="643805" cy="480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3D51B99-4310-FB48-99FE-92392F56FED5}"/>
              </a:ext>
            </a:extLst>
          </p:cNvPr>
          <p:cNvSpPr/>
          <p:nvPr/>
        </p:nvSpPr>
        <p:spPr>
          <a:xfrm>
            <a:off x="2077375" y="2228295"/>
            <a:ext cx="541538" cy="2470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B8E33E-AF79-E745-9AB7-B4D6715E6A92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2539784" y="3482784"/>
            <a:ext cx="2906840" cy="17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DD576DA-7BF8-614F-9260-1D2A4A2094C1}"/>
              </a:ext>
            </a:extLst>
          </p:cNvPr>
          <p:cNvSpPr txBox="1"/>
          <p:nvPr/>
        </p:nvSpPr>
        <p:spPr>
          <a:xfrm>
            <a:off x="5446624" y="3236562"/>
            <a:ext cx="3196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less efficient, on small batches only </a:t>
            </a:r>
            <a:r>
              <a:rPr lang="en-US" sz="1200" dirty="0"/>
              <a:t>(therefore, in average not a problem)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6B9B2-ACA6-3446-9BDB-D43A8F0474AC}"/>
              </a:ext>
            </a:extLst>
          </p:cNvPr>
          <p:cNvSpPr txBox="1"/>
          <p:nvPr/>
        </p:nvSpPr>
        <p:spPr>
          <a:xfrm>
            <a:off x="2286138" y="4864777"/>
            <a:ext cx="4067528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Batch size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[G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-mers in the multiset union]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79134E-5E5C-EC4F-9F8E-DD7D4C961014}"/>
              </a:ext>
            </a:extLst>
          </p:cNvPr>
          <p:cNvSpPr txBox="1"/>
          <p:nvPr/>
        </p:nvSpPr>
        <p:spPr>
          <a:xfrm rot="16200000">
            <a:off x="-79335" y="2988712"/>
            <a:ext cx="3444351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Removed </a:t>
            </a:r>
            <a:r>
              <a:rPr lang="en-US" i="1" dirty="0"/>
              <a:t>k</a:t>
            </a:r>
            <a:r>
              <a:rPr lang="en-US" dirty="0"/>
              <a:t>-mer redundancy [%]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92425A1-7E38-B04F-BBCA-EC7B8702DB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09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907C7C-95CF-3341-B9AD-B1F84B5E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27" y="1320000"/>
            <a:ext cx="5562138" cy="37080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ED15F8-04BC-E941-B5B3-8E4CB2D1E167}"/>
              </a:ext>
            </a:extLst>
          </p:cNvPr>
          <p:cNvSpPr/>
          <p:nvPr/>
        </p:nvSpPr>
        <p:spPr>
          <a:xfrm>
            <a:off x="4802819" y="1433510"/>
            <a:ext cx="2725445" cy="3458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D2A67CC-BE52-B941-8934-9E8924AA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8779"/>
            <a:ext cx="8520600" cy="572700"/>
          </a:xfrm>
        </p:spPr>
        <p:txBody>
          <a:bodyPr/>
          <a:lstStyle/>
          <a:p>
            <a:r>
              <a:rPr lang="en-US" dirty="0"/>
              <a:t>Human pathogens are highly compressible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5F82EF-594E-4145-B195-B8B37E31443F}"/>
              </a:ext>
            </a:extLst>
          </p:cNvPr>
          <p:cNvSpPr/>
          <p:nvPr/>
        </p:nvSpPr>
        <p:spPr>
          <a:xfrm rot="2500911">
            <a:off x="3879790" y="1367276"/>
            <a:ext cx="136733" cy="307649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BE9F5D-2060-BC4C-8D93-3C5E99643326}"/>
              </a:ext>
            </a:extLst>
          </p:cNvPr>
          <p:cNvCxnSpPr>
            <a:cxnSpLocks/>
            <a:stCxn id="10" idx="0"/>
            <a:endCxn id="14" idx="1"/>
          </p:cNvCxnSpPr>
          <p:nvPr/>
        </p:nvCxnSpPr>
        <p:spPr>
          <a:xfrm>
            <a:off x="4050449" y="1406217"/>
            <a:ext cx="1225502" cy="376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7C149C-89CA-344E-B783-4640275F0323}"/>
              </a:ext>
            </a:extLst>
          </p:cNvPr>
          <p:cNvSpPr txBox="1"/>
          <p:nvPr/>
        </p:nvSpPr>
        <p:spPr>
          <a:xfrm>
            <a:off x="5275951" y="1256094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Mycobacterium tuberculosis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95FAAF-A6F2-5342-934F-B07B9ED43049}"/>
              </a:ext>
            </a:extLst>
          </p:cNvPr>
          <p:cNvSpPr txBox="1"/>
          <p:nvPr/>
        </p:nvSpPr>
        <p:spPr>
          <a:xfrm>
            <a:off x="5250652" y="2002008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Salmonella enterica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E9714-0972-1747-8642-15B258E21F6E}"/>
              </a:ext>
            </a:extLst>
          </p:cNvPr>
          <p:cNvSpPr/>
          <p:nvPr/>
        </p:nvSpPr>
        <p:spPr>
          <a:xfrm rot="3703162">
            <a:off x="4036153" y="1426057"/>
            <a:ext cx="193435" cy="35191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62E1B8-41E6-2B43-AB03-9D9FBEFA09EA}"/>
              </a:ext>
            </a:extLst>
          </p:cNvPr>
          <p:cNvCxnSpPr>
            <a:cxnSpLocks/>
            <a:stCxn id="16" idx="0"/>
            <a:endCxn id="15" idx="1"/>
          </p:cNvCxnSpPr>
          <p:nvPr/>
        </p:nvCxnSpPr>
        <p:spPr>
          <a:xfrm>
            <a:off x="4287826" y="1518648"/>
            <a:ext cx="962826" cy="63724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B09A5AA-BDD1-B84D-B6B8-AAF4BA4AB2CA}"/>
              </a:ext>
            </a:extLst>
          </p:cNvPr>
          <p:cNvSpPr/>
          <p:nvPr/>
        </p:nvSpPr>
        <p:spPr>
          <a:xfrm rot="19904366">
            <a:off x="4101687" y="1638741"/>
            <a:ext cx="395230" cy="4153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10B466-EC65-EB49-8AFD-FEBAAC0EC296}"/>
              </a:ext>
            </a:extLst>
          </p:cNvPr>
          <p:cNvSpPr txBox="1"/>
          <p:nvPr/>
        </p:nvSpPr>
        <p:spPr>
          <a:xfrm>
            <a:off x="5275951" y="3207884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Escherichia coli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3C6C43-9A35-CA4F-B502-CFBD557BEDCF}"/>
              </a:ext>
            </a:extLst>
          </p:cNvPr>
          <p:cNvCxnSpPr>
            <a:cxnSpLocks/>
            <a:stCxn id="21" idx="2"/>
            <a:endCxn id="22" idx="1"/>
          </p:cNvCxnSpPr>
          <p:nvPr/>
        </p:nvCxnSpPr>
        <p:spPr>
          <a:xfrm>
            <a:off x="4397623" y="2029301"/>
            <a:ext cx="878328" cy="133247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542AE-F019-A249-AF3C-47C527CF30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7939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750BD-576D-9946-A375-797A1894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Compression of a single species</a:t>
            </a:r>
            <a:br>
              <a:rPr lang="en-US" dirty="0"/>
            </a:br>
            <a:r>
              <a:rPr lang="en-US" sz="2000" dirty="0"/>
              <a:t>(</a:t>
            </a:r>
            <a:r>
              <a:rPr lang="en-US" sz="2000" i="1" dirty="0"/>
              <a:t>N. gonorrhoeae, </a:t>
            </a:r>
            <a:r>
              <a:rPr lang="en-US" sz="2000" dirty="0"/>
              <a:t>n=6,359)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5A8B9-F0AD-FD48-AB0D-A86AD74E6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1" b="17620"/>
          <a:stretch/>
        </p:blipFill>
        <p:spPr>
          <a:xfrm>
            <a:off x="2123439" y="1729032"/>
            <a:ext cx="5418003" cy="2446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6D059-D05D-5644-8692-9DCA4816B525}"/>
              </a:ext>
            </a:extLst>
          </p:cNvPr>
          <p:cNvSpPr txBox="1"/>
          <p:nvPr/>
        </p:nvSpPr>
        <p:spPr>
          <a:xfrm>
            <a:off x="5404933" y="4175255"/>
            <a:ext cx="8114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Propag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+ BWT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4EBEA-CEA2-FE41-9813-38C238F46AE9}"/>
              </a:ext>
            </a:extLst>
          </p:cNvPr>
          <p:cNvSpPr txBox="1"/>
          <p:nvPr/>
        </p:nvSpPr>
        <p:spPr>
          <a:xfrm>
            <a:off x="4401810" y="4175255"/>
            <a:ext cx="10759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Propag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+ simplitigs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4AA5B9-AFE7-7B4C-862D-E6A594DB94CC}"/>
              </a:ext>
            </a:extLst>
          </p:cNvPr>
          <p:cNvSpPr txBox="1"/>
          <p:nvPr/>
        </p:nvSpPr>
        <p:spPr>
          <a:xfrm>
            <a:off x="2878324" y="4175255"/>
            <a:ext cx="7328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Unitigs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04C40-A1DC-264B-91E9-F368FCBE3EB7}"/>
              </a:ext>
            </a:extLst>
          </p:cNvPr>
          <p:cNvSpPr txBox="1"/>
          <p:nvPr/>
        </p:nvSpPr>
        <p:spPr>
          <a:xfrm>
            <a:off x="3611217" y="4175255"/>
            <a:ext cx="9525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Simplitigs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0D0D36-B694-0146-BE14-BDC354387DA3}"/>
              </a:ext>
            </a:extLst>
          </p:cNvPr>
          <p:cNvCxnSpPr>
            <a:cxnSpLocks/>
          </p:cNvCxnSpPr>
          <p:nvPr/>
        </p:nvCxnSpPr>
        <p:spPr>
          <a:xfrm flipV="1">
            <a:off x="5029200" y="2113874"/>
            <a:ext cx="0" cy="1574207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825D82E-1322-874A-AAC4-9DE78F23828A}"/>
              </a:ext>
            </a:extLst>
          </p:cNvPr>
          <p:cNvSpPr txBox="1"/>
          <p:nvPr/>
        </p:nvSpPr>
        <p:spPr>
          <a:xfrm>
            <a:off x="4391650" y="1590654"/>
            <a:ext cx="133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selected approach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1C5ED-9ADB-6A43-A4B0-FDE499D24C9F}"/>
              </a:ext>
            </a:extLst>
          </p:cNvPr>
          <p:cNvSpPr txBox="1"/>
          <p:nvPr/>
        </p:nvSpPr>
        <p:spPr>
          <a:xfrm rot="16200000">
            <a:off x="1474062" y="2747088"/>
            <a:ext cx="12987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Bits per </a:t>
            </a:r>
            <a:r>
              <a:rPr lang="en-US" i="1" dirty="0"/>
              <a:t>k</a:t>
            </a:r>
            <a:r>
              <a:rPr lang="en-US" dirty="0"/>
              <a:t>-mer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2543F1-88AD-1445-A0F5-568319F690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1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DA8952-94C8-054C-8AC4-85AB6F653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77379"/>
            <a:ext cx="8520600" cy="572700"/>
          </a:xfrm>
        </p:spPr>
        <p:txBody>
          <a:bodyPr/>
          <a:lstStyle/>
          <a:p>
            <a:r>
              <a:rPr lang="en-US" i="1" dirty="0"/>
              <a:t>N. gonorrhoeae</a:t>
            </a:r>
            <a:r>
              <a:rPr lang="en-US" dirty="0"/>
              <a:t> distance matrix – high-sim squares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B86E7-EA05-5148-9CF4-0436D56C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9" y="830440"/>
            <a:ext cx="7208668" cy="3799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C057DA-17E1-DF4A-ADB5-DA3352C0825F}"/>
              </a:ext>
            </a:extLst>
          </p:cNvPr>
          <p:cNvSpPr txBox="1"/>
          <p:nvPr/>
        </p:nvSpPr>
        <p:spPr>
          <a:xfrm>
            <a:off x="762000" y="4645808"/>
            <a:ext cx="2791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Sorted by the date of submission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79799-7C7F-EC40-B91D-EC9947ECA0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4877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750BD-576D-9946-A375-797A1894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</p:spPr>
        <p:txBody>
          <a:bodyPr/>
          <a:lstStyle/>
          <a:p>
            <a:pPr algn="ctr"/>
            <a:r>
              <a:rPr lang="en-US" dirty="0"/>
              <a:t>Compression of the entire microbial corpus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67348-DBA5-1742-A9C4-AFCD2FA5C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Number of samples:</a:t>
            </a:r>
            <a:r>
              <a:rPr lang="en-US" dirty="0">
                <a:solidFill>
                  <a:schemeClr val="tx1"/>
                </a:solidFill>
              </a:rPr>
              <a:t> 425,161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Distinct </a:t>
            </a:r>
            <a:r>
              <a:rPr lang="en-US" b="1" i="1" dirty="0">
                <a:solidFill>
                  <a:schemeClr val="tx1"/>
                </a:solidFill>
              </a:rPr>
              <a:t>k</a:t>
            </a:r>
            <a:r>
              <a:rPr lang="en-US" b="1" dirty="0">
                <a:solidFill>
                  <a:schemeClr val="tx1"/>
                </a:solidFill>
              </a:rPr>
              <a:t>-mers:</a:t>
            </a:r>
            <a:r>
              <a:rPr lang="en-US" dirty="0">
                <a:solidFill>
                  <a:schemeClr val="tx1"/>
                </a:solidFill>
              </a:rPr>
              <a:t> ~41G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Propagation:</a:t>
            </a:r>
            <a:r>
              <a:rPr lang="en-US" dirty="0">
                <a:solidFill>
                  <a:schemeClr val="tx1"/>
                </a:solidFill>
              </a:rPr>
              <a:t> #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-mers (with multiplicities) reduced from </a:t>
            </a:r>
            <a:r>
              <a:rPr lang="en-US" b="1" dirty="0">
                <a:solidFill>
                  <a:schemeClr val="tx1"/>
                </a:solidFill>
              </a:rPr>
              <a:t>1,536G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221G</a:t>
            </a:r>
            <a:r>
              <a:rPr lang="en-US" dirty="0">
                <a:solidFill>
                  <a:schemeClr val="tx1"/>
                </a:solidFill>
              </a:rPr>
              <a:t> (7-8x less)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The size of the corpus:</a:t>
            </a:r>
            <a:r>
              <a:rPr lang="en-US" dirty="0">
                <a:solidFill>
                  <a:schemeClr val="tx1"/>
                </a:solidFill>
              </a:rPr>
              <a:t> reduced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n-US" dirty="0">
                <a:solidFill>
                  <a:srgbClr val="FF0000"/>
                </a:solidFill>
              </a:rPr>
              <a:t>from </a:t>
            </a:r>
            <a:r>
              <a:rPr lang="en-US" b="1" dirty="0">
                <a:solidFill>
                  <a:srgbClr val="FF0000"/>
                </a:solidFill>
              </a:rPr>
              <a:t>~12 TB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McCortex</a:t>
            </a:r>
            <a:r>
              <a:rPr lang="en-US" dirty="0">
                <a:solidFill>
                  <a:srgbClr val="FF0000"/>
                </a:solidFill>
              </a:rPr>
              <a:t> binary files)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		    </a:t>
            </a:r>
            <a:r>
              <a:rPr lang="en-US" dirty="0">
                <a:solidFill>
                  <a:srgbClr val="7030A0"/>
                </a:solidFill>
              </a:rPr>
              <a:t>to </a:t>
            </a:r>
            <a:r>
              <a:rPr lang="en-US" b="1" dirty="0">
                <a:solidFill>
                  <a:srgbClr val="7030A0"/>
                </a:solidFill>
              </a:rPr>
              <a:t>~75 GB</a:t>
            </a:r>
            <a:r>
              <a:rPr lang="en-US" dirty="0">
                <a:solidFill>
                  <a:srgbClr val="7030A0"/>
                </a:solidFill>
              </a:rPr>
              <a:t> (</a:t>
            </a:r>
            <a:r>
              <a:rPr lang="en-US" dirty="0" err="1">
                <a:solidFill>
                  <a:srgbClr val="7030A0"/>
                </a:solidFill>
              </a:rPr>
              <a:t>xz</a:t>
            </a:r>
            <a:r>
              <a:rPr lang="en-US" dirty="0">
                <a:solidFill>
                  <a:srgbClr val="7030A0"/>
                </a:solidFill>
              </a:rPr>
              <a:t>-compressed FASTA files)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97AEE-63F8-3648-B003-43FEAFAE93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3827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B7E9-9B51-444F-BB2D-EA2DAF54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Mof</a:t>
            </a:r>
            <a:r>
              <a:rPr lang="en-US" dirty="0"/>
              <a:t> – program for downloading and decompression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7FC4-32F2-E14C-8E47-66E3A1199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7040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Like </a:t>
            </a:r>
            <a:r>
              <a:rPr lang="en-US" dirty="0">
                <a:solidFill>
                  <a:schemeClr val="tx1"/>
                </a:solidFill>
                <a:latin typeface="Courier" pitchFamily="2" charset="0"/>
              </a:rPr>
              <a:t>brew</a:t>
            </a:r>
            <a:r>
              <a:rPr lang="en-US" dirty="0">
                <a:solidFill>
                  <a:schemeClr val="tx1"/>
                </a:solidFill>
              </a:rPr>
              <a:t>, but for de Bruijn graphs from microbial samples on SRA/ENA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Courier" pitchFamily="2" charset="0"/>
              </a:rPr>
              <a:t>$ 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pip install </a:t>
            </a:r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mof</a:t>
            </a:r>
            <a:endParaRPr lang="en-US" b="1" dirty="0">
              <a:solidFill>
                <a:srgbClr val="0070C0"/>
              </a:solidFill>
              <a:latin typeface="Courier" pitchFamily="2" charset="0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Examples of usage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(download from Zenodo &amp; decompress)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ourier" pitchFamily="2" charset="0"/>
              </a:rPr>
              <a:t>$ </a:t>
            </a:r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mof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 get ERR1447249 </a:t>
            </a:r>
            <a:r>
              <a:rPr lang="en-US" dirty="0">
                <a:solidFill>
                  <a:schemeClr val="tx1"/>
                </a:solidFill>
              </a:rPr>
              <a:t>– get a single DBG</a:t>
            </a:r>
            <a:endParaRPr lang="en-US" dirty="0">
              <a:solidFill>
                <a:schemeClr val="tx1"/>
              </a:solidFill>
              <a:latin typeface="Courier" pitchFamily="2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Courier" pitchFamily="2" charset="0"/>
              </a:rPr>
              <a:t>$ </a:t>
            </a:r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mof</a:t>
            </a:r>
            <a:r>
              <a:rPr lang="en-US" b="1" dirty="0">
                <a:solidFill>
                  <a:srgbClr val="0070C0"/>
                </a:solidFill>
                <a:latin typeface="Courier" pitchFamily="2" charset="0"/>
              </a:rPr>
              <a:t> get neisseria_gonorrhoeae__01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– get an entire batch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Downloading and decompressing everything – within approximately 1 night on a decent laptop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AAA33-643C-D84A-8853-6EFA0E1154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929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703F-E224-FB49-A801-0E555224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B781D-8261-1741-B0B9-93F34F99C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First methodology for a lossless compression of truly large collections of de Bruijn graphs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Applied to the complete microbial corpus and compressed from ~12 TB to 75 GB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Can be combined with many existing methods for </a:t>
            </a:r>
            <a:r>
              <a:rPr lang="en-US" i="1" dirty="0">
                <a:solidFill>
                  <a:srgbClr val="00B050"/>
                </a:solidFill>
              </a:rPr>
              <a:t>k</a:t>
            </a:r>
            <a:r>
              <a:rPr lang="en-US" dirty="0">
                <a:solidFill>
                  <a:srgbClr val="00B050"/>
                </a:solidFill>
              </a:rPr>
              <a:t>-mer indexing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Still work in progress, other updates soon (including comparison to other approaches)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8EE38-DF44-1D42-B1FD-9EAC5AF3EF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997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BEE3-6525-214D-B15A-6EB14FC9E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pic>
        <p:nvPicPr>
          <p:cNvPr id="32" name="Image 6">
            <a:extLst>
              <a:ext uri="{FF2B5EF4-FFF2-40B4-BE49-F238E27FC236}">
                <a16:creationId xmlns:a16="http://schemas.microsoft.com/office/drawing/2014/main" id="{76683980-7F6C-9145-936D-B2ABFE577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67" y="1911096"/>
            <a:ext cx="775664" cy="1163497"/>
          </a:xfrm>
          <a:prstGeom prst="rect">
            <a:avLst/>
          </a:prstGeom>
        </p:spPr>
      </p:pic>
      <p:sp>
        <p:nvSpPr>
          <p:cNvPr id="33" name="ZoneTexte 9">
            <a:extLst>
              <a:ext uri="{FF2B5EF4-FFF2-40B4-BE49-F238E27FC236}">
                <a16:creationId xmlns:a16="http://schemas.microsoft.com/office/drawing/2014/main" id="{2275F712-9AE0-8447-8C33-DAA1D29E849C}"/>
              </a:ext>
            </a:extLst>
          </p:cNvPr>
          <p:cNvSpPr txBox="1"/>
          <p:nvPr/>
        </p:nvSpPr>
        <p:spPr>
          <a:xfrm>
            <a:off x="5794821" y="3114569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Gregory</a:t>
            </a:r>
          </a:p>
          <a:p>
            <a:pPr algn="ctr"/>
            <a:r>
              <a:rPr lang="en-US" dirty="0" err="1"/>
              <a:t>Kucherov</a:t>
            </a:r>
            <a:endParaRPr lang="en-US" dirty="0"/>
          </a:p>
        </p:txBody>
      </p:sp>
      <p:pic>
        <p:nvPicPr>
          <p:cNvPr id="30" name="Obrázek 13">
            <a:extLst>
              <a:ext uri="{FF2B5EF4-FFF2-40B4-BE49-F238E27FC236}">
                <a16:creationId xmlns:a16="http://schemas.microsoft.com/office/drawing/2014/main" id="{D5F8AE20-768C-A34A-9613-D3691D822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" r="34912"/>
          <a:stretch/>
        </p:blipFill>
        <p:spPr>
          <a:xfrm>
            <a:off x="685997" y="1911096"/>
            <a:ext cx="776734" cy="1163497"/>
          </a:xfrm>
          <a:prstGeom prst="rect">
            <a:avLst/>
          </a:prstGeom>
        </p:spPr>
      </p:pic>
      <p:sp>
        <p:nvSpPr>
          <p:cNvPr id="31" name="ZoneTexte 9">
            <a:extLst>
              <a:ext uri="{FF2B5EF4-FFF2-40B4-BE49-F238E27FC236}">
                <a16:creationId xmlns:a16="http://schemas.microsoft.com/office/drawing/2014/main" id="{AD4111C7-566E-FC4A-A793-58F13E50A9A3}"/>
              </a:ext>
            </a:extLst>
          </p:cNvPr>
          <p:cNvSpPr txBox="1"/>
          <p:nvPr/>
        </p:nvSpPr>
        <p:spPr>
          <a:xfrm>
            <a:off x="678262" y="3114569"/>
            <a:ext cx="792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Simone</a:t>
            </a:r>
          </a:p>
          <a:p>
            <a:pPr algn="ctr"/>
            <a:r>
              <a:rPr lang="en-US" dirty="0" err="1"/>
              <a:t>Pignotti</a:t>
            </a:r>
            <a:endParaRPr lang="en-US" dirty="0"/>
          </a:p>
        </p:txBody>
      </p:sp>
      <p:sp>
        <p:nvSpPr>
          <p:cNvPr id="28" name="ZoneTexte 8">
            <a:extLst>
              <a:ext uri="{FF2B5EF4-FFF2-40B4-BE49-F238E27FC236}">
                <a16:creationId xmlns:a16="http://schemas.microsoft.com/office/drawing/2014/main" id="{5FBD2E49-E34A-FB45-BF3B-87A0A5E4F8C7}"/>
              </a:ext>
            </a:extLst>
          </p:cNvPr>
          <p:cNvSpPr txBox="1"/>
          <p:nvPr/>
        </p:nvSpPr>
        <p:spPr>
          <a:xfrm>
            <a:off x="1980797" y="3114569"/>
            <a:ext cx="862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Kamil</a:t>
            </a:r>
            <a:endParaRPr lang="en-US" dirty="0"/>
          </a:p>
          <a:p>
            <a:pPr algn="ctr"/>
            <a:r>
              <a:rPr lang="en-US" dirty="0" err="1"/>
              <a:t>Salikhov</a:t>
            </a:r>
            <a:endParaRPr lang="en-US" dirty="0"/>
          </a:p>
        </p:txBody>
      </p:sp>
      <p:pic>
        <p:nvPicPr>
          <p:cNvPr id="29" name="Image 4" descr="kamil-large.jpeg">
            <a:extLst>
              <a:ext uri="{FF2B5EF4-FFF2-40B4-BE49-F238E27FC236}">
                <a16:creationId xmlns:a16="http://schemas.microsoft.com/office/drawing/2014/main" id="{65ACA2D2-B5E3-A740-9BD2-C69E5C53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59" t="125" r="21268" b="40416"/>
          <a:stretch/>
        </p:blipFill>
        <p:spPr>
          <a:xfrm>
            <a:off x="1880280" y="1911096"/>
            <a:ext cx="1063772" cy="1163497"/>
          </a:xfrm>
          <a:prstGeom prst="rect">
            <a:avLst/>
          </a:prstGeom>
        </p:spPr>
      </p:pic>
      <p:pic>
        <p:nvPicPr>
          <p:cNvPr id="1026" name="Picture 2" descr="Image result for Rayan Chikhi,">
            <a:extLst>
              <a:ext uri="{FF2B5EF4-FFF2-40B4-BE49-F238E27FC236}">
                <a16:creationId xmlns:a16="http://schemas.microsoft.com/office/drawing/2014/main" id="{C7C58072-8A73-7643-8F74-D87804D0B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r="14422"/>
          <a:stretch/>
        </p:blipFill>
        <p:spPr bwMode="auto">
          <a:xfrm>
            <a:off x="3349180" y="1911096"/>
            <a:ext cx="827670" cy="116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9">
            <a:extLst>
              <a:ext uri="{FF2B5EF4-FFF2-40B4-BE49-F238E27FC236}">
                <a16:creationId xmlns:a16="http://schemas.microsoft.com/office/drawing/2014/main" id="{10E3E70F-C3E2-9C48-8D21-03DC404D0843}"/>
              </a:ext>
            </a:extLst>
          </p:cNvPr>
          <p:cNvSpPr txBox="1"/>
          <p:nvPr/>
        </p:nvSpPr>
        <p:spPr>
          <a:xfrm>
            <a:off x="3419592" y="3114569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Rayan</a:t>
            </a:r>
            <a:br>
              <a:rPr lang="en-US" dirty="0"/>
            </a:br>
            <a:r>
              <a:rPr lang="en-US" dirty="0" err="1"/>
              <a:t>Chikhi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3FC9E1-1F88-E645-A582-BF901309CA12}"/>
              </a:ext>
            </a:extLst>
          </p:cNvPr>
          <p:cNvSpPr txBox="1"/>
          <p:nvPr/>
        </p:nvSpPr>
        <p:spPr>
          <a:xfrm>
            <a:off x="7106272" y="3114569"/>
            <a:ext cx="97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Michael</a:t>
            </a:r>
          </a:p>
          <a:p>
            <a:pPr algn="ctr"/>
            <a:r>
              <a:rPr lang="en-US" dirty="0" err="1"/>
              <a:t>Baym</a:t>
            </a:r>
            <a:endParaRPr lang="en-US" dirty="0"/>
          </a:p>
        </p:txBody>
      </p:sp>
      <p:pic>
        <p:nvPicPr>
          <p:cNvPr id="1028" name="Picture 4" descr="Image result for michael baym">
            <a:extLst>
              <a:ext uri="{FF2B5EF4-FFF2-40B4-BE49-F238E27FC236}">
                <a16:creationId xmlns:a16="http://schemas.microsoft.com/office/drawing/2014/main" id="{169B47CD-C7D5-9F4F-B598-AE67ACD12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t="3156" r="14697" b="24027"/>
          <a:stretch/>
        </p:blipFill>
        <p:spPr bwMode="auto">
          <a:xfrm>
            <a:off x="7106272" y="1911096"/>
            <a:ext cx="979811" cy="116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ZoneTexte 9">
            <a:extLst>
              <a:ext uri="{FF2B5EF4-FFF2-40B4-BE49-F238E27FC236}">
                <a16:creationId xmlns:a16="http://schemas.microsoft.com/office/drawing/2014/main" id="{C2911EC6-FA12-074A-A9E2-B1FDD8EDC038}"/>
              </a:ext>
            </a:extLst>
          </p:cNvPr>
          <p:cNvSpPr txBox="1"/>
          <p:nvPr/>
        </p:nvSpPr>
        <p:spPr>
          <a:xfrm>
            <a:off x="4691143" y="3114569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Zam</a:t>
            </a:r>
            <a:br>
              <a:rPr lang="en-US" dirty="0"/>
            </a:br>
            <a:r>
              <a:rPr lang="en-US" dirty="0"/>
              <a:t>Iqbal</a:t>
            </a:r>
          </a:p>
        </p:txBody>
      </p:sp>
      <p:pic>
        <p:nvPicPr>
          <p:cNvPr id="1032" name="Picture 8" descr="Image result for zam iqbal">
            <a:extLst>
              <a:ext uri="{FF2B5EF4-FFF2-40B4-BE49-F238E27FC236}">
                <a16:creationId xmlns:a16="http://schemas.microsoft.com/office/drawing/2014/main" id="{7A81B58A-4BF2-3A45-93B6-4C6AE7F25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1" r="32523" b="11882"/>
          <a:stretch/>
        </p:blipFill>
        <p:spPr bwMode="auto">
          <a:xfrm>
            <a:off x="4516326" y="1911096"/>
            <a:ext cx="922228" cy="116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C6437-A4A9-AC4F-A608-A84136F0BD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6786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B181BD-4D4F-664B-972E-344F238E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slides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6B1D54-EA29-FE46-8ADB-F427623CA1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82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FE3E-6E2E-5840-8B1A-56B216DD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5750"/>
            <a:ext cx="8520600" cy="572700"/>
          </a:xfrm>
        </p:spPr>
        <p:txBody>
          <a:bodyPr/>
          <a:lstStyle/>
          <a:p>
            <a:r>
              <a:rPr lang="en-US" dirty="0"/>
              <a:t>An example – the complete microbial corpus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5A7EC-3935-D549-98EF-0473E2885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6399" y="1071024"/>
            <a:ext cx="4856481" cy="3998816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rgbClr val="C00000"/>
                </a:solidFill>
              </a:rPr>
              <a:t>Downloaded 450,000 microbial samples from ENA/SRA (reads &amp; assemblies)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>
                <a:solidFill>
                  <a:srgbClr val="002060"/>
                </a:solidFill>
              </a:rPr>
              <a:t>Constructed cleaned de Bruijn graphs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Indexed them using the BIGSI data structure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>
                <a:solidFill>
                  <a:srgbClr val="00B050"/>
                </a:solidFill>
              </a:rPr>
              <a:t>Provided the de Bruijn graphs on </a:t>
            </a:r>
            <a:r>
              <a:rPr lang="en-US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http://ftp.ebi.ac.uk/pub/software/bigsi/nat_biotech_2018/ctx/</a:t>
            </a:r>
            <a:endParaRPr lang="en-US" dirty="0">
              <a:solidFill>
                <a:srgbClr val="00B05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12 TB</a:t>
            </a:r>
            <a:r>
              <a:rPr lang="en-US" dirty="0">
                <a:solidFill>
                  <a:srgbClr val="FF0000"/>
                </a:solidFill>
              </a:rPr>
              <a:t> of binary data after cleaning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6DBD4-ABCE-C84F-802A-BA6A092F4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1310640"/>
            <a:ext cx="3475528" cy="33629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0359F-EC34-5147-802D-CD03E64ABF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4BCE-CBC5-C242-AAA2-6DA1FEDA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Contamination -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3FCE0-A34B-F849-9E4E-76F0DE1B0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8BBF3-6DAA-4041-9A96-623E7C87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016" y="2225629"/>
            <a:ext cx="4866198" cy="268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8F904-9774-444C-8389-A3409D997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2" y="1119934"/>
            <a:ext cx="4572000" cy="9010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AE320-66ED-CC4A-BFC1-239CAE7493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5014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907C7C-95CF-3341-B9AD-B1F84B5E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27" y="1320000"/>
            <a:ext cx="5562138" cy="37080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966395-8945-6C41-977C-9CDD198B1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clusters/species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4D96C3-9351-464B-9618-B9CC4BB152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915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7E22E-A403-AB42-91EC-4B693EDE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we compress the entire microbial corpus so that everyone could use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8BBA0-F12C-314D-AC04-A52BF02EBB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5126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7846-14D0-2A4C-80A8-291A530F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Compressive genomics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D0776-5AF2-AC4C-9C7D-28A28C78E0D9}"/>
              </a:ext>
            </a:extLst>
          </p:cNvPr>
          <p:cNvSpPr txBox="1"/>
          <p:nvPr/>
        </p:nvSpPr>
        <p:spPr>
          <a:xfrm>
            <a:off x="2810590" y="4390698"/>
            <a:ext cx="329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Loh</a:t>
            </a:r>
            <a:r>
              <a:rPr lang="en-US" dirty="0"/>
              <a:t>, </a:t>
            </a:r>
            <a:r>
              <a:rPr lang="en-US" dirty="0" err="1"/>
              <a:t>Baym</a:t>
            </a:r>
            <a:r>
              <a:rPr lang="en-US" dirty="0"/>
              <a:t>, Berger, </a:t>
            </a:r>
            <a:r>
              <a:rPr lang="en-US" i="1" dirty="0"/>
              <a:t>Nat Biotech</a:t>
            </a:r>
            <a:r>
              <a:rPr lang="en-US" dirty="0"/>
              <a:t>, 2012]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453B28-17AE-0B4D-8DA0-B8ECFB461BB5}"/>
              </a:ext>
            </a:extLst>
          </p:cNvPr>
          <p:cNvSpPr/>
          <p:nvPr/>
        </p:nvSpPr>
        <p:spPr>
          <a:xfrm>
            <a:off x="2174240" y="372353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Harding"/>
              </a:rPr>
              <a:t>Algorithms that compute directly on compressed genomic data allow analyses to keep pace with data generation.</a:t>
            </a:r>
          </a:p>
        </p:txBody>
      </p:sp>
      <p:pic>
        <p:nvPicPr>
          <p:cNvPr id="1026" name="Picture 2" descr="Illustration of points in an arbitrary high-dimensional space that live close to a one-dimensional, tree-like structure, as might arise from genomes generated by mutation and selection in evolution. Although high-dimensional at a fine scale, at the coarser scale of covering spheres, the data cloud looks nearly one-dimensional, which enables entropy scaling of similarity search.">
            <a:extLst>
              <a:ext uri="{FF2B5EF4-FFF2-40B4-BE49-F238E27FC236}">
                <a16:creationId xmlns:a16="http://schemas.microsoft.com/office/drawing/2014/main" id="{7C23ACAB-5DD1-1F4F-B86E-78F48670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40" y="1420605"/>
            <a:ext cx="3454400" cy="23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BDDE9-3B84-CF49-BDE1-1BD74120BE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229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F7EB07-E946-3A4D-BABE-F05F0E7E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 1: Biology provides priors on the data geometry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64810-9BD5-A849-BD76-CF2D9554AA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8444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E815D-FAC4-1447-8934-94BCBD5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geometrical structure of microbial data is known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62299-33B7-294C-85FF-42AD78A78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Microbial samples form distinct clusters corresponding to species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[Jain,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Rodrigez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Phillippy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&amp; al., 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</a:rPr>
              <a:t>Nat. Com.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, 2018]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Genomes databases (e.g.,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RefSeq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 provide a prior on these clusters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The clusters can be identified using metagenomic classification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The obtained clusters could be used for a parallelized compression/indexing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A888A-FBB0-D048-AB93-05E14E9B25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03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032E5-E1D3-A048-A48E-6BAC289F6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85" y="674896"/>
            <a:ext cx="5453449" cy="44726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184408-08A7-DC43-ADF0-3112608FEF9E}"/>
              </a:ext>
            </a:extLst>
          </p:cNvPr>
          <p:cNvSpPr/>
          <p:nvPr/>
        </p:nvSpPr>
        <p:spPr>
          <a:xfrm>
            <a:off x="1480339" y="2791666"/>
            <a:ext cx="453082" cy="411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386F15-7F93-E54C-A7C1-8EE6EF6D5B28}"/>
              </a:ext>
            </a:extLst>
          </p:cNvPr>
          <p:cNvSpPr/>
          <p:nvPr/>
        </p:nvSpPr>
        <p:spPr>
          <a:xfrm>
            <a:off x="2843702" y="1716628"/>
            <a:ext cx="341871" cy="35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52A281-3549-A64E-9A06-E462CE5FAF72}"/>
              </a:ext>
            </a:extLst>
          </p:cNvPr>
          <p:cNvSpPr/>
          <p:nvPr/>
        </p:nvSpPr>
        <p:spPr>
          <a:xfrm>
            <a:off x="4647789" y="2573364"/>
            <a:ext cx="341871" cy="35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0BA997-5446-8B48-AA01-D5CF0A71F8D2}"/>
              </a:ext>
            </a:extLst>
          </p:cNvPr>
          <p:cNvSpPr/>
          <p:nvPr/>
        </p:nvSpPr>
        <p:spPr>
          <a:xfrm>
            <a:off x="4318275" y="3932607"/>
            <a:ext cx="341871" cy="35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16984-3CF1-304D-9511-9839C4DD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6348"/>
            <a:ext cx="8520600" cy="572700"/>
          </a:xfrm>
        </p:spPr>
        <p:txBody>
          <a:bodyPr/>
          <a:lstStyle/>
          <a:p>
            <a:r>
              <a:rPr lang="en-US" dirty="0"/>
              <a:t>The space of all microbial datasets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8FD582-F04B-0845-8346-670AD787B353}"/>
              </a:ext>
            </a:extLst>
          </p:cNvPr>
          <p:cNvGrpSpPr/>
          <p:nvPr/>
        </p:nvGrpSpPr>
        <p:grpSpPr>
          <a:xfrm>
            <a:off x="1676078" y="910966"/>
            <a:ext cx="5852161" cy="3080059"/>
            <a:chOff x="1676078" y="910966"/>
            <a:chExt cx="5852161" cy="30800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776A95-7309-0B44-B06F-46D60A6EEBA2}"/>
                </a:ext>
              </a:extLst>
            </p:cNvPr>
            <p:cNvSpPr txBox="1"/>
            <p:nvPr/>
          </p:nvSpPr>
          <p:spPr>
            <a:xfrm>
              <a:off x="5399308" y="910966"/>
              <a:ext cx="21289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Reference genomes for individual species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4CB0D49-5351-7847-A864-51932CACD44B}"/>
                </a:ext>
              </a:extLst>
            </p:cNvPr>
            <p:cNvCxnSpPr/>
            <p:nvPr/>
          </p:nvCxnSpPr>
          <p:spPr>
            <a:xfrm flipH="1">
              <a:off x="3036147" y="1203354"/>
              <a:ext cx="2353733" cy="549246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8811432-A054-8048-A58E-9491CDBCCA81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1676078" y="1203354"/>
              <a:ext cx="3723230" cy="1717646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0E9A94C-04DE-AB4D-95D5-43999327F642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4438357" y="1203354"/>
              <a:ext cx="960951" cy="278767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D02B62A-E2A3-5244-851F-328C290ADA10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4725121" y="1203354"/>
              <a:ext cx="674187" cy="1447865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027669-0C03-6E43-A299-B2E516059F30}"/>
              </a:ext>
            </a:extLst>
          </p:cNvPr>
          <p:cNvGrpSpPr/>
          <p:nvPr/>
        </p:nvGrpSpPr>
        <p:grpSpPr>
          <a:xfrm>
            <a:off x="177331" y="702454"/>
            <a:ext cx="2666371" cy="1197466"/>
            <a:chOff x="177331" y="702454"/>
            <a:chExt cx="2666371" cy="11974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8FB772-7CF3-6949-A60C-E9D85D26E3AA}"/>
                </a:ext>
              </a:extLst>
            </p:cNvPr>
            <p:cNvSpPr txBox="1"/>
            <p:nvPr/>
          </p:nvSpPr>
          <p:spPr>
            <a:xfrm>
              <a:off x="177331" y="702454"/>
              <a:ext cx="1756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Individual microbial samples on SRA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9AA1BE3-BFE1-7146-A717-47A50F61B6E8}"/>
                </a:ext>
              </a:extLst>
            </p:cNvPr>
            <p:cNvCxnSpPr>
              <a:cxnSpLocks/>
            </p:cNvCxnSpPr>
            <p:nvPr/>
          </p:nvCxnSpPr>
          <p:spPr>
            <a:xfrm>
              <a:off x="1055376" y="1225674"/>
              <a:ext cx="424963" cy="674246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F436EA0-86C3-A940-A6B9-005D691FED7D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055376" y="1225674"/>
              <a:ext cx="1484750" cy="15240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5E27728-783A-0C49-8FAE-7A41F19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5376" y="1036320"/>
              <a:ext cx="1788326" cy="189354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9AD524F7-4D8B-2747-921F-750EEB87CE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6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944DD-E37F-A440-8831-AD14C7AB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85" y="716040"/>
            <a:ext cx="5371068" cy="47146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1E1F4C-75B0-D94E-A9D9-3931D263A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00" y="83395"/>
            <a:ext cx="8832300" cy="572700"/>
          </a:xfrm>
        </p:spPr>
        <p:txBody>
          <a:bodyPr/>
          <a:lstStyle/>
          <a:p>
            <a:r>
              <a:rPr lang="en-US" dirty="0"/>
              <a:t>Sample species identification ≈ Voronoi decomposition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A4FDD6-E065-8D40-BC38-89477C64ED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206475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925</Words>
  <Application>Microsoft Macintosh PowerPoint</Application>
  <PresentationFormat>On-screen Show (16:9)</PresentationFormat>
  <Paragraphs>172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Courier</vt:lpstr>
      <vt:lpstr>Harding</vt:lpstr>
      <vt:lpstr>Simple Light</vt:lpstr>
      <vt:lpstr>All microbes on a flash drive (work in progress)</vt:lpstr>
      <vt:lpstr>Introduction</vt:lpstr>
      <vt:lpstr>An example – the complete microbial corpus</vt:lpstr>
      <vt:lpstr>Could we compress the entire microbial corpus so that everyone could use it?</vt:lpstr>
      <vt:lpstr>Compressive genomics</vt:lpstr>
      <vt:lpstr>Trick 1: Biology provides priors on the data geometry</vt:lpstr>
      <vt:lpstr>The geometrical structure of microbial data is known</vt:lpstr>
      <vt:lpstr>The space of all microbial datasets</vt:lpstr>
      <vt:lpstr>Sample species identification ≈ Voronoi decomposition </vt:lpstr>
      <vt:lpstr>Sample species identification ≈ Voronoi decomposition </vt:lpstr>
      <vt:lpstr>Trick 2: Hierarchical representation of k-mer data</vt:lpstr>
      <vt:lpstr>Let’s look at k-mer sets within a single species </vt:lpstr>
      <vt:lpstr>Hierarchical representation of species’ k-mer sets</vt:lpstr>
      <vt:lpstr>K-mer propagation to reorder (simplify) the k-mer data</vt:lpstr>
      <vt:lpstr>The resulting hierarchy – a lossless repr of the k-mer sets</vt:lpstr>
      <vt:lpstr>Trick 3: Simplitigs + xz</vt:lpstr>
      <vt:lpstr>PowerPoint Presentation</vt:lpstr>
      <vt:lpstr>The overall workflow</vt:lpstr>
      <vt:lpstr>Results</vt:lpstr>
      <vt:lpstr>Huge variability in the data quality</vt:lpstr>
      <vt:lpstr>Big batches substantially reduced using k-mer propagation</vt:lpstr>
      <vt:lpstr>Human pathogens are highly compressible</vt:lpstr>
      <vt:lpstr>Compression of a single species (N. gonorrhoeae, n=6,359)</vt:lpstr>
      <vt:lpstr>N. gonorrhoeae distance matrix – high-sim squares</vt:lpstr>
      <vt:lpstr>Compression of the entire microbial corpus</vt:lpstr>
      <vt:lpstr>Mof – program for downloading and decompression</vt:lpstr>
      <vt:lpstr>Conclusions</vt:lpstr>
      <vt:lpstr>Thank you for your attention!</vt:lpstr>
      <vt:lpstr>Supplementary slides</vt:lpstr>
      <vt:lpstr>Contamination - examples</vt:lpstr>
      <vt:lpstr>Major clusters/species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BIGSI on PC</dc:title>
  <cp:lastModifiedBy>Brinda, Karel</cp:lastModifiedBy>
  <cp:revision>179</cp:revision>
  <dcterms:modified xsi:type="dcterms:W3CDTF">2021-02-12T04:01:14Z</dcterms:modified>
</cp:coreProperties>
</file>